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5" r:id="rId1"/>
    <p:sldMasterId id="2147484326" r:id="rId2"/>
  </p:sldMasterIdLst>
  <p:notesMasterIdLst>
    <p:notesMasterId r:id="rId37"/>
  </p:notesMasterIdLst>
  <p:handoutMasterIdLst>
    <p:handoutMasterId r:id="rId38"/>
  </p:handoutMasterIdLst>
  <p:sldIdLst>
    <p:sldId id="559" r:id="rId3"/>
    <p:sldId id="569" r:id="rId4"/>
    <p:sldId id="541" r:id="rId5"/>
    <p:sldId id="542" r:id="rId6"/>
    <p:sldId id="601" r:id="rId7"/>
    <p:sldId id="602" r:id="rId8"/>
    <p:sldId id="603" r:id="rId9"/>
    <p:sldId id="543" r:id="rId10"/>
    <p:sldId id="546" r:id="rId11"/>
    <p:sldId id="604" r:id="rId12"/>
    <p:sldId id="547" r:id="rId13"/>
    <p:sldId id="522" r:id="rId14"/>
    <p:sldId id="573" r:id="rId15"/>
    <p:sldId id="523" r:id="rId16"/>
    <p:sldId id="574" r:id="rId17"/>
    <p:sldId id="575" r:id="rId18"/>
    <p:sldId id="611" r:id="rId19"/>
    <p:sldId id="576" r:id="rId20"/>
    <p:sldId id="613" r:id="rId21"/>
    <p:sldId id="614" r:id="rId22"/>
    <p:sldId id="612" r:id="rId23"/>
    <p:sldId id="527" r:id="rId24"/>
    <p:sldId id="528" r:id="rId25"/>
    <p:sldId id="615" r:id="rId26"/>
    <p:sldId id="616" r:id="rId27"/>
    <p:sldId id="529" r:id="rId28"/>
    <p:sldId id="530" r:id="rId29"/>
    <p:sldId id="560" r:id="rId30"/>
    <p:sldId id="531" r:id="rId31"/>
    <p:sldId id="532" r:id="rId32"/>
    <p:sldId id="597" r:id="rId33"/>
    <p:sldId id="598" r:id="rId34"/>
    <p:sldId id="599" r:id="rId35"/>
    <p:sldId id="562" r:id="rId36"/>
  </p:sldIdLst>
  <p:sldSz cx="9144000" cy="6858000" type="screen4x3"/>
  <p:notesSz cx="7315200" cy="96012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6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6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6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6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6" charset="0"/>
        <a:ea typeface="+mn-ea"/>
        <a:cs typeface="Arial" charset="0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itchFamily="16" charset="0"/>
        <a:ea typeface="+mn-ea"/>
        <a:cs typeface="Arial" charset="0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itchFamily="16" charset="0"/>
        <a:ea typeface="+mn-ea"/>
        <a:cs typeface="Arial" charset="0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itchFamily="16" charset="0"/>
        <a:ea typeface="+mn-ea"/>
        <a:cs typeface="Arial" charset="0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itchFamily="16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66"/>
    <a:srgbClr val="006600"/>
    <a:srgbClr val="000000"/>
    <a:srgbClr val="0000FF"/>
    <a:srgbClr val="33CC33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49" autoAdjust="0"/>
    <p:restoredTop sz="88027" autoAdjust="0"/>
  </p:normalViewPr>
  <p:slideViewPr>
    <p:cSldViewPr>
      <p:cViewPr varScale="1">
        <p:scale>
          <a:sx n="71" d="100"/>
          <a:sy n="71" d="100"/>
        </p:scale>
        <p:origin x="1423" y="51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  <p:sld r:id="rId4" collapse="1"/>
      <p:sld r:id="rId5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97" d="100"/>
        <a:sy n="97" d="100"/>
      </p:scale>
      <p:origin x="0" y="0"/>
    </p:cViewPr>
  </p:sorterViewPr>
  <p:notesViewPr>
    <p:cSldViewPr>
      <p:cViewPr varScale="1">
        <p:scale>
          <a:sx n="84" d="100"/>
          <a:sy n="84" d="100"/>
        </p:scale>
        <p:origin x="-2784" y="-96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presProps" Target="presProp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handoutMaster" Target="handoutMasters/handoutMaster1.xml"/></Relationships>
</file>

<file path=ppt/_rels/viewProps.xml.rels><?xml version="1.0" encoding="UTF-8" standalone="yes"?>
<Relationships xmlns="http://schemas.openxmlformats.org/package/2006/relationships"><Relationship Id="rId3" Type="http://schemas.openxmlformats.org/officeDocument/2006/relationships/slide" Target="slides/slide32.xml"/><Relationship Id="rId2" Type="http://schemas.openxmlformats.org/officeDocument/2006/relationships/slide" Target="slides/slide31.xml"/><Relationship Id="rId1" Type="http://schemas.openxmlformats.org/officeDocument/2006/relationships/slide" Target="slides/slide30.xml"/><Relationship Id="rId5" Type="http://schemas.openxmlformats.org/officeDocument/2006/relationships/slide" Target="slides/slide34.xml"/><Relationship Id="rId4" Type="http://schemas.openxmlformats.org/officeDocument/2006/relationships/slide" Target="slides/slide3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68608" cy="4798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6" tIns="48330" rIns="96656" bIns="48330" numCol="1" anchor="t" anchorCtr="0" compatLnSpc="1">
            <a:prstTxWarp prst="textNoShape">
              <a:avLst/>
            </a:prstTxWarp>
          </a:bodyPr>
          <a:lstStyle>
            <a:lvl1pPr defTabSz="966405">
              <a:defRPr sz="1200">
                <a:latin typeface="Times New Roman" pitchFamily="18" charset="0"/>
                <a:cs typeface="+mn-cs"/>
              </a:defRPr>
            </a:lvl1pPr>
          </a:lstStyle>
          <a:p>
            <a:pPr>
              <a:defRPr/>
            </a:pPr>
            <a:endParaRPr lang="en-US" dirty="0">
              <a:latin typeface="Calibri" pitchFamily="34" charset="0"/>
            </a:endParaRPr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6593" y="0"/>
            <a:ext cx="3168607" cy="4798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6" tIns="48330" rIns="96656" bIns="48330" numCol="1" anchor="t" anchorCtr="0" compatLnSpc="1">
            <a:prstTxWarp prst="textNoShape">
              <a:avLst/>
            </a:prstTxWarp>
          </a:bodyPr>
          <a:lstStyle>
            <a:lvl1pPr algn="r" defTabSz="966405">
              <a:defRPr sz="1200">
                <a:latin typeface="Times New Roman" pitchFamily="18" charset="0"/>
                <a:cs typeface="+mn-cs"/>
              </a:defRPr>
            </a:lvl1pPr>
          </a:lstStyle>
          <a:p>
            <a:pPr>
              <a:defRPr/>
            </a:pPr>
            <a:endParaRPr lang="en-US" dirty="0">
              <a:latin typeface="Calibri" pitchFamily="34" charset="0"/>
            </a:endParaRPr>
          </a:p>
        </p:txBody>
      </p:sp>
      <p:sp>
        <p:nvSpPr>
          <p:cNvPr id="2662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1309"/>
            <a:ext cx="3168608" cy="4798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6" tIns="48330" rIns="96656" bIns="48330" numCol="1" anchor="b" anchorCtr="0" compatLnSpc="1">
            <a:prstTxWarp prst="textNoShape">
              <a:avLst/>
            </a:prstTxWarp>
          </a:bodyPr>
          <a:lstStyle>
            <a:lvl1pPr defTabSz="966405">
              <a:defRPr sz="1200">
                <a:latin typeface="Times New Roman" pitchFamily="18" charset="0"/>
                <a:cs typeface="+mn-cs"/>
              </a:defRPr>
            </a:lvl1pPr>
          </a:lstStyle>
          <a:p>
            <a:pPr>
              <a:defRPr/>
            </a:pPr>
            <a:endParaRPr lang="en-US" dirty="0">
              <a:latin typeface="Calibri" pitchFamily="34" charset="0"/>
            </a:endParaRPr>
          </a:p>
        </p:txBody>
      </p:sp>
      <p:sp>
        <p:nvSpPr>
          <p:cNvPr id="2662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6593" y="9121309"/>
            <a:ext cx="3168607" cy="4798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6" tIns="48330" rIns="96656" bIns="48330" numCol="1" anchor="b" anchorCtr="0" compatLnSpc="1">
            <a:prstTxWarp prst="textNoShape">
              <a:avLst/>
            </a:prstTxWarp>
          </a:bodyPr>
          <a:lstStyle>
            <a:lvl1pPr algn="r" defTabSz="966405">
              <a:defRPr sz="1200">
                <a:latin typeface="Times New Roman" pitchFamily="18" charset="0"/>
                <a:cs typeface="+mn-cs"/>
              </a:defRPr>
            </a:lvl1pPr>
          </a:lstStyle>
          <a:p>
            <a:pPr>
              <a:defRPr/>
            </a:pPr>
            <a:fld id="{385A72DA-2838-4C1E-94E4-C87080E74028}" type="slidenum">
              <a:rPr lang="en-US">
                <a:latin typeface="Calibri" pitchFamily="34" charset="0"/>
              </a:rPr>
              <a:pPr>
                <a:defRPr/>
              </a:pPr>
              <a:t>‹#›</a:t>
            </a:fld>
            <a:endParaRPr lang="en-US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2049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3193221" cy="4731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041" tIns="47520" rIns="95041" bIns="47520" numCol="1" anchor="t" anchorCtr="0" compatLnSpc="1">
            <a:prstTxWarp prst="textNoShape">
              <a:avLst/>
            </a:prstTxWarp>
          </a:bodyPr>
          <a:lstStyle>
            <a:lvl1pPr defTabSz="950536">
              <a:defRPr sz="1200">
                <a:latin typeface="Calibri" pitchFamily="34" charset="0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9875" y="0"/>
            <a:ext cx="3191580" cy="4731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041" tIns="47520" rIns="95041" bIns="47520" numCol="1" anchor="t" anchorCtr="0" compatLnSpc="1">
            <a:prstTxWarp prst="textNoShape">
              <a:avLst/>
            </a:prstTxWarp>
          </a:bodyPr>
          <a:lstStyle>
            <a:lvl1pPr algn="r" defTabSz="950536">
              <a:defRPr sz="1200">
                <a:latin typeface="Calibri" pitchFamily="34" charset="0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07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14438" y="709613"/>
            <a:ext cx="4832350" cy="362426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53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56654" y="4569916"/>
            <a:ext cx="5347742" cy="43341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041" tIns="47520" rIns="95041" bIns="475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553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9143198"/>
            <a:ext cx="3193221" cy="471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041" tIns="47520" rIns="95041" bIns="47520" numCol="1" anchor="b" anchorCtr="0" compatLnSpc="1">
            <a:prstTxWarp prst="textNoShape">
              <a:avLst/>
            </a:prstTxWarp>
          </a:bodyPr>
          <a:lstStyle>
            <a:lvl1pPr defTabSz="950536">
              <a:defRPr sz="1200">
                <a:latin typeface="Calibri" pitchFamily="34" charset="0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53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9875" y="9143198"/>
            <a:ext cx="3191580" cy="471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041" tIns="47520" rIns="95041" bIns="47520" numCol="1" anchor="b" anchorCtr="0" compatLnSpc="1">
            <a:prstTxWarp prst="textNoShape">
              <a:avLst/>
            </a:prstTxWarp>
          </a:bodyPr>
          <a:lstStyle>
            <a:lvl1pPr algn="r" defTabSz="950536">
              <a:defRPr sz="1200">
                <a:latin typeface="Calibri" pitchFamily="34" charset="0"/>
                <a:cs typeface="+mn-cs"/>
              </a:defRPr>
            </a:lvl1pPr>
          </a:lstStyle>
          <a:p>
            <a:pPr>
              <a:defRPr/>
            </a:pPr>
            <a:fld id="{1581E489-1FA4-4BDA-8CD2-09F8E0B123E2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435559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581E489-1FA4-4BDA-8CD2-09F8E0B123E2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34524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581E489-1FA4-4BDA-8CD2-09F8E0B123E2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55127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581E489-1FA4-4BDA-8CD2-09F8E0B123E2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0815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581E489-1FA4-4BDA-8CD2-09F8E0B123E2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6566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581E489-1FA4-4BDA-8CD2-09F8E0B123E2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1659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581E489-1FA4-4BDA-8CD2-09F8E0B123E2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6566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581E489-1FA4-4BDA-8CD2-09F8E0B123E2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63762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581E489-1FA4-4BDA-8CD2-09F8E0B123E2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25732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581E489-1FA4-4BDA-8CD2-09F8E0B123E2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23763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581E489-1FA4-4BDA-8CD2-09F8E0B123E2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23623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581E489-1FA4-4BDA-8CD2-09F8E0B123E2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414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581E489-1FA4-4BDA-8CD2-09F8E0B123E2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7052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0x00F0C 	0x0	N	0x1F0C</a:t>
            </a:r>
            <a:endParaRPr lang="en-US" sz="1200" b="0" i="0" u="none" strike="noStrike" kern="1200" dirty="0">
              <a:solidFill>
                <a:schemeClr val="tx1"/>
              </a:solidFill>
              <a:effectLst/>
              <a:latin typeface="Calibri" pitchFamily="34" charset="0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581E489-1FA4-4BDA-8CD2-09F8E0B123E2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36465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eaLnBrk="0" fontAlgn="base" latinLnBrk="0" hangingPunct="0"/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0x1	 N	0x2F0C</a:t>
            </a:r>
            <a:endParaRPr lang="en-US" sz="1200" b="0" i="0" u="none" strike="noStrike" kern="1200" dirty="0">
              <a:solidFill>
                <a:schemeClr val="tx1"/>
              </a:solidFill>
              <a:effectLst/>
              <a:latin typeface="Calibri" pitchFamily="34" charset="0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581E489-1FA4-4BDA-8CD2-09F8E0B123E2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45625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0x01F0C	0x20	Y (into 3)	0x3F0C</a:t>
            </a:r>
            <a:endParaRPr lang="en-US" sz="1200" b="0" i="0" u="none" strike="noStrike" kern="1200" dirty="0">
              <a:solidFill>
                <a:schemeClr val="tx1"/>
              </a:solidFill>
              <a:effectLst/>
              <a:latin typeface="Calibri" pitchFamily="34" charset="0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581E489-1FA4-4BDA-8CD2-09F8E0B123E2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77863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581E489-1FA4-4BDA-8CD2-09F8E0B123E2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1462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581E489-1FA4-4BDA-8CD2-09F8E0B123E2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3646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300" dirty="0"/>
              <a:t>For single die, 8Gb-DRAM and 128Gb-FLASH are the largest.</a:t>
            </a:r>
          </a:p>
          <a:p>
            <a:r>
              <a:rPr lang="en-US" sz="1300" dirty="0"/>
              <a:t>(recently, 256Gb flash was announced. </a:t>
            </a:r>
            <a:r>
              <a:rPr lang="en-US" sz="1300"/>
              <a:t>but mass-production has not been done yet)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581E489-1FA4-4BDA-8CD2-09F8E0B123E2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4115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581E489-1FA4-4BDA-8CD2-09F8E0B123E2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3801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581E489-1FA4-4BDA-8CD2-09F8E0B123E2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5208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581E489-1FA4-4BDA-8CD2-09F8E0B123E2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8316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581E489-1FA4-4BDA-8CD2-09F8E0B123E2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7218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581E489-1FA4-4BDA-8CD2-09F8E0B123E2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697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54794E6-AC7A-4246-9197-585D4E62FC6D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196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/>
          <p:cNvSpPr>
            <a:spLocks noChangeArrowheads="1"/>
          </p:cNvSpPr>
          <p:nvPr/>
        </p:nvSpPr>
        <p:spPr bwMode="auto">
          <a:xfrm>
            <a:off x="685800" y="2393950"/>
            <a:ext cx="7772400" cy="109538"/>
          </a:xfrm>
          <a:custGeom>
            <a:avLst/>
            <a:gdLst>
              <a:gd name="T0" fmla="*/ 0 w 1000"/>
              <a:gd name="T1" fmla="*/ 0 h 1000"/>
              <a:gd name="T2" fmla="*/ 2147483647 w 1000"/>
              <a:gd name="T3" fmla="*/ 0 h 1000"/>
              <a:gd name="T4" fmla="*/ 2147483647 w 1000"/>
              <a:gd name="T5" fmla="*/ 11998573 h 1000"/>
              <a:gd name="T6" fmla="*/ 0 w 1000"/>
              <a:gd name="T7" fmla="*/ 11998573 h 1000"/>
              <a:gd name="T8" fmla="*/ 0 w 1000"/>
              <a:gd name="T9" fmla="*/ 0 h 1000"/>
              <a:gd name="T10" fmla="*/ 2147483647 w 1000"/>
              <a:gd name="T11" fmla="*/ 0 h 10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618" y="0"/>
                </a:lnTo>
                <a:lnTo>
                  <a:pt x="618" y="1000"/>
                </a:lnTo>
                <a:lnTo>
                  <a:pt x="0" y="1000"/>
                </a:lnTo>
                <a:lnTo>
                  <a:pt x="0" y="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chemeClr val="accent2"/>
          </a:solidFill>
          <a:ln w="9525">
            <a:solidFill>
              <a:schemeClr val="accent2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" name="Text Box 5"/>
          <p:cNvSpPr txBox="1">
            <a:spLocks noChangeArrowheads="1"/>
          </p:cNvSpPr>
          <p:nvPr userDrawn="1"/>
        </p:nvSpPr>
        <p:spPr bwMode="auto">
          <a:xfrm>
            <a:off x="825376" y="3614003"/>
            <a:ext cx="763282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algn="ctr" eaLnBrk="1" hangingPunct="1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None/>
              <a:defRPr/>
            </a:pPr>
            <a:r>
              <a:rPr lang="en-US" sz="2400" b="1" kern="1200" dirty="0">
                <a:solidFill>
                  <a:schemeClr val="accent2"/>
                </a:solidFill>
                <a:latin typeface="Times New Roman" pitchFamily="18" charset="0"/>
                <a:ea typeface="+mn-ea"/>
                <a:cs typeface="Arial" charset="0"/>
              </a:rPr>
              <a:t>Mark Brehob</a:t>
            </a:r>
          </a:p>
        </p:txBody>
      </p:sp>
      <p:sp>
        <p:nvSpPr>
          <p:cNvPr id="5" name="Text Box 6"/>
          <p:cNvSpPr txBox="1">
            <a:spLocks noChangeArrowheads="1"/>
          </p:cNvSpPr>
          <p:nvPr userDrawn="1"/>
        </p:nvSpPr>
        <p:spPr bwMode="auto">
          <a:xfrm>
            <a:off x="1463675" y="2955925"/>
            <a:ext cx="664156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None/>
              <a:defRPr/>
            </a:pPr>
            <a:r>
              <a:rPr lang="en-US" sz="2000" b="1" dirty="0">
                <a:latin typeface="+mj-lt"/>
              </a:rPr>
              <a:t>EECS 370 – Introduction to Computer Organization – Spring 2019</a:t>
            </a:r>
          </a:p>
        </p:txBody>
      </p:sp>
      <p:sp>
        <p:nvSpPr>
          <p:cNvPr id="6" name="Text Box 7"/>
          <p:cNvSpPr txBox="1">
            <a:spLocks noChangeArrowheads="1"/>
          </p:cNvSpPr>
          <p:nvPr userDrawn="1"/>
        </p:nvSpPr>
        <p:spPr bwMode="auto">
          <a:xfrm>
            <a:off x="2353089" y="4419600"/>
            <a:ext cx="4572761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sz="2000" b="1" dirty="0">
                <a:latin typeface="+mj-lt"/>
              </a:rPr>
              <a:t>EECS Department</a:t>
            </a:r>
          </a:p>
          <a:p>
            <a:pPr algn="ctr" eaLnBrk="1" hangingPunct="1">
              <a:defRPr/>
            </a:pPr>
            <a:r>
              <a:rPr lang="en-US" sz="2000" b="1" dirty="0">
                <a:latin typeface="+mj-lt"/>
              </a:rPr>
              <a:t>University of Michigan in Ann Arbor, USA</a:t>
            </a:r>
          </a:p>
          <a:p>
            <a:pPr algn="ctr" eaLnBrk="1" hangingPunct="1">
              <a:defRPr/>
            </a:pPr>
            <a:endParaRPr lang="en-US" sz="2000" dirty="0">
              <a:latin typeface="+mj-lt"/>
            </a:endParaRPr>
          </a:p>
        </p:txBody>
      </p:sp>
      <p:sp>
        <p:nvSpPr>
          <p:cNvPr id="819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990600"/>
            <a:ext cx="7772400" cy="13716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Box 4"/>
          <p:cNvSpPr txBox="1">
            <a:spLocks noChangeArrowheads="1"/>
          </p:cNvSpPr>
          <p:nvPr userDrawn="1"/>
        </p:nvSpPr>
        <p:spPr bwMode="auto">
          <a:xfrm>
            <a:off x="4588476" y="5562600"/>
            <a:ext cx="44196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r" defTabSz="914400">
              <a:buClrTx/>
              <a:buSzTx/>
              <a:buFontTx/>
              <a:buNone/>
              <a:defRPr/>
            </a:pPr>
            <a:r>
              <a:rPr lang="en-US" sz="2000" b="1" dirty="0">
                <a:solidFill>
                  <a:srgbClr val="000000"/>
                </a:solidFill>
                <a:latin typeface="Calibri"/>
                <a:ea typeface="ＭＳ Ｐゴシック" charset="-128"/>
                <a:cs typeface=""/>
              </a:rPr>
              <a:t>©</a:t>
            </a:r>
            <a:r>
              <a:rPr lang="en-US" sz="2000" b="1" i="0" u="none" strike="noStrike" kern="1200" cap="none" baseline="0" dirty="0">
                <a:solidFill>
                  <a:schemeClr val="tx1"/>
                </a:solidFill>
                <a:latin typeface="Times New Roman" pitchFamily="18" charset="0"/>
                <a:ea typeface="Arial"/>
                <a:cs typeface="Arial" pitchFamily="34" charset="0"/>
                <a:sym typeface="Arial"/>
              </a:rPr>
              <a:t>Brehob </a:t>
            </a:r>
          </a:p>
          <a:p>
            <a:pPr algn="r" defTabSz="914400">
              <a:buClrTx/>
              <a:buSzTx/>
              <a:buFontTx/>
              <a:buNone/>
              <a:defRPr/>
            </a:pPr>
            <a:r>
              <a:rPr lang="en-US" sz="1400" dirty="0">
                <a:solidFill>
                  <a:srgbClr val="000000"/>
                </a:solidFill>
                <a:latin typeface="Calibri"/>
                <a:ea typeface="ＭＳ Ｐゴシック" charset="-128"/>
                <a:cs typeface=""/>
              </a:rPr>
              <a:t>The material in this presentation cannot be </a:t>
            </a:r>
          </a:p>
          <a:p>
            <a:pPr algn="r" defTabSz="914400">
              <a:buClrTx/>
              <a:buSzTx/>
              <a:buFontTx/>
              <a:buNone/>
              <a:defRPr/>
            </a:pPr>
            <a:r>
              <a:rPr lang="en-US" sz="1400" dirty="0">
                <a:solidFill>
                  <a:srgbClr val="000000"/>
                </a:solidFill>
                <a:latin typeface="Calibri"/>
                <a:ea typeface="ＭＳ Ｐゴシック" charset="-128"/>
                <a:cs typeface=""/>
              </a:rPr>
              <a:t>copied in any form without written permission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66738" y="1219200"/>
            <a:ext cx="3924300" cy="4800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3438" y="1219200"/>
            <a:ext cx="3924300" cy="4800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 defTabSz="457200">
              <a:buClr>
                <a:srgbClr val="000000"/>
              </a:buClr>
              <a:buSzPct val="100000"/>
              <a:buFont typeface="Times New Roman" charset="0"/>
              <a:buNone/>
              <a:defRPr/>
            </a:lvl1pPr>
          </a:lstStyle>
          <a:p>
            <a:pPr>
              <a:defRPr/>
            </a:pPr>
            <a:fld id="{7027F88B-213E-AB42-91DC-66CF742634D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3691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2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 defTabSz="457200">
              <a:buClr>
                <a:srgbClr val="000000"/>
              </a:buClr>
              <a:buSzPct val="100000"/>
              <a:buFont typeface="Times New Roman" charset="0"/>
              <a:buNone/>
              <a:defRPr/>
            </a:lvl1pPr>
          </a:lstStyle>
          <a:p>
            <a:pPr>
              <a:defRPr/>
            </a:pPr>
            <a:fld id="{5AFBC2B6-34CB-C047-9BFF-95092B72CDF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5780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2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 defTabSz="457200">
              <a:buClr>
                <a:srgbClr val="000000"/>
              </a:buClr>
              <a:buSzPct val="100000"/>
              <a:buFont typeface="Times New Roman" charset="0"/>
              <a:buNone/>
              <a:defRPr/>
            </a:lvl1pPr>
          </a:lstStyle>
          <a:p>
            <a:pPr>
              <a:defRPr/>
            </a:pPr>
            <a:fld id="{3FFF079C-FA32-D04A-BFB8-18CB5D17C7A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8747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2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 defTabSz="457200">
              <a:buClr>
                <a:srgbClr val="000000"/>
              </a:buClr>
              <a:buSzPct val="100000"/>
              <a:buFont typeface="Times New Roman" charset="0"/>
              <a:buNone/>
              <a:defRPr/>
            </a:lvl1pPr>
          </a:lstStyle>
          <a:p>
            <a:pPr>
              <a:defRPr/>
            </a:pPr>
            <a:fld id="{A74E7F19-CAB8-CF42-858C-BFB6EC9ED3C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9755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 defTabSz="457200">
              <a:buClr>
                <a:srgbClr val="000000"/>
              </a:buClr>
              <a:buSzPct val="100000"/>
              <a:buFont typeface="Times New Roman" charset="0"/>
              <a:buNone/>
              <a:defRPr/>
            </a:lvl1pPr>
          </a:lstStyle>
          <a:p>
            <a:pPr>
              <a:defRPr/>
            </a:pPr>
            <a:fld id="{00C40A02-864C-DE49-A204-4E18E4B5B80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39195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 defTabSz="457200">
              <a:buClr>
                <a:srgbClr val="000000"/>
              </a:buClr>
              <a:buSzPct val="100000"/>
              <a:buFont typeface="Times New Roman" charset="0"/>
              <a:buNone/>
              <a:defRPr/>
            </a:lvl1pPr>
          </a:lstStyle>
          <a:p>
            <a:pPr>
              <a:defRPr/>
            </a:pPr>
            <a:fld id="{3F879E09-02CB-5F4D-89E9-8BCA5987062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4903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2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 defTabSz="457200">
              <a:buClr>
                <a:srgbClr val="000000"/>
              </a:buClr>
              <a:buSzPct val="100000"/>
              <a:buFont typeface="Times New Roman" charset="0"/>
              <a:buNone/>
              <a:defRPr/>
            </a:lvl1pPr>
          </a:lstStyle>
          <a:p>
            <a:pPr>
              <a:defRPr/>
            </a:pPr>
            <a:fld id="{D13D4FAA-A759-104A-B714-0430AB36654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176690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73838" y="304800"/>
            <a:ext cx="2001837" cy="5715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66738" y="304800"/>
            <a:ext cx="5854700" cy="5715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2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 defTabSz="457200">
              <a:buClr>
                <a:srgbClr val="000000"/>
              </a:buClr>
              <a:buSzPct val="100000"/>
              <a:buFont typeface="Times New Roman" charset="0"/>
              <a:buNone/>
              <a:defRPr/>
            </a:lvl1pPr>
          </a:lstStyle>
          <a:p>
            <a:pPr>
              <a:defRPr/>
            </a:pPr>
            <a:fld id="{3AAE28F3-3B7F-1E40-8159-69F34FA3BD5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9532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oShape 3"/>
          <p:cNvSpPr>
            <a:spLocks noChangeArrowheads="1"/>
          </p:cNvSpPr>
          <p:nvPr userDrawn="1"/>
        </p:nvSpPr>
        <p:spPr bwMode="auto">
          <a:xfrm>
            <a:off x="685800" y="2393950"/>
            <a:ext cx="7772400" cy="109538"/>
          </a:xfrm>
          <a:custGeom>
            <a:avLst/>
            <a:gdLst>
              <a:gd name="T0" fmla="*/ 0 w 1000"/>
              <a:gd name="T1" fmla="*/ 0 h 1000"/>
              <a:gd name="T2" fmla="*/ 2147483647 w 1000"/>
              <a:gd name="T3" fmla="*/ 0 h 1000"/>
              <a:gd name="T4" fmla="*/ 2147483647 w 1000"/>
              <a:gd name="T5" fmla="*/ 11998573 h 1000"/>
              <a:gd name="T6" fmla="*/ 0 w 1000"/>
              <a:gd name="T7" fmla="*/ 11998573 h 1000"/>
              <a:gd name="T8" fmla="*/ 0 w 1000"/>
              <a:gd name="T9" fmla="*/ 0 h 1000"/>
              <a:gd name="T10" fmla="*/ 2147483647 w 1000"/>
              <a:gd name="T11" fmla="*/ 0 h 10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618" y="0"/>
                </a:lnTo>
                <a:lnTo>
                  <a:pt x="618" y="1000"/>
                </a:lnTo>
                <a:lnTo>
                  <a:pt x="0" y="1000"/>
                </a:lnTo>
                <a:lnTo>
                  <a:pt x="0" y="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chemeClr val="accent2"/>
          </a:solidFill>
          <a:ln w="9525">
            <a:solidFill>
              <a:schemeClr val="accent2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2" name="Text Box 5"/>
          <p:cNvSpPr txBox="1">
            <a:spLocks noChangeArrowheads="1"/>
          </p:cNvSpPr>
          <p:nvPr userDrawn="1"/>
        </p:nvSpPr>
        <p:spPr bwMode="auto">
          <a:xfrm>
            <a:off x="825376" y="3614003"/>
            <a:ext cx="763282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algn="ctr" eaLnBrk="1" hangingPunct="1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None/>
              <a:defRPr/>
            </a:pPr>
            <a:r>
              <a:rPr lang="en-US" sz="2400" b="1" i="0" u="none" strike="noStrike" kern="1200" cap="none" dirty="0">
                <a:solidFill>
                  <a:schemeClr val="accent2"/>
                </a:solidFill>
                <a:latin typeface="Times New Roman" pitchFamily="18" charset="0"/>
                <a:ea typeface="Arial"/>
                <a:cs typeface="Arial" charset="0"/>
                <a:sym typeface="Arial"/>
              </a:rPr>
              <a:t>Jon Beaumont</a:t>
            </a:r>
          </a:p>
        </p:txBody>
      </p:sp>
      <p:sp>
        <p:nvSpPr>
          <p:cNvPr id="13" name="Text Box 6"/>
          <p:cNvSpPr txBox="1">
            <a:spLocks noChangeArrowheads="1"/>
          </p:cNvSpPr>
          <p:nvPr userDrawn="1"/>
        </p:nvSpPr>
        <p:spPr bwMode="auto">
          <a:xfrm>
            <a:off x="581307" y="2955925"/>
            <a:ext cx="806182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None/>
              <a:defRPr/>
            </a:pPr>
            <a:r>
              <a:rPr lang="en-US" sz="2000" b="1" dirty="0">
                <a:latin typeface="+mj-lt"/>
              </a:rPr>
              <a:t>EECS 370 – Introduction to Computer Organization – Spring 2020</a:t>
            </a:r>
          </a:p>
        </p:txBody>
      </p:sp>
      <p:sp>
        <p:nvSpPr>
          <p:cNvPr id="14" name="Text Box 7"/>
          <p:cNvSpPr txBox="1">
            <a:spLocks noChangeArrowheads="1"/>
          </p:cNvSpPr>
          <p:nvPr userDrawn="1"/>
        </p:nvSpPr>
        <p:spPr bwMode="auto">
          <a:xfrm>
            <a:off x="2019201" y="4419600"/>
            <a:ext cx="5240537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sz="2000" b="1" dirty="0">
                <a:latin typeface="+mj-lt"/>
              </a:rPr>
              <a:t>CSE Department</a:t>
            </a:r>
          </a:p>
          <a:p>
            <a:pPr algn="ctr" eaLnBrk="1" hangingPunct="1">
              <a:defRPr/>
            </a:pPr>
            <a:r>
              <a:rPr lang="en-US" sz="2000" b="1" dirty="0">
                <a:latin typeface="+mj-lt"/>
              </a:rPr>
              <a:t>University of Michigan in Ann Arbor, USA</a:t>
            </a:r>
          </a:p>
          <a:p>
            <a:pPr algn="ctr" eaLnBrk="1" hangingPunct="1">
              <a:defRPr/>
            </a:pPr>
            <a:endParaRPr lang="en-US" sz="2000" dirty="0">
              <a:latin typeface="+mj-lt"/>
            </a:endParaRPr>
          </a:p>
        </p:txBody>
      </p:sp>
      <p:sp>
        <p:nvSpPr>
          <p:cNvPr id="15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990600"/>
            <a:ext cx="7772400" cy="13716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6" name="Text Box 4"/>
          <p:cNvSpPr txBox="1">
            <a:spLocks noChangeArrowheads="1"/>
          </p:cNvSpPr>
          <p:nvPr userDrawn="1"/>
        </p:nvSpPr>
        <p:spPr bwMode="auto">
          <a:xfrm>
            <a:off x="4114800" y="5791200"/>
            <a:ext cx="44196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dirty="0">
                <a:latin typeface="+mj-lt"/>
              </a:rPr>
              <a:t>©Beaumont</a:t>
            </a:r>
          </a:p>
          <a:p>
            <a:pPr algn="r">
              <a:defRPr/>
            </a:pPr>
            <a:r>
              <a:rPr lang="en-US" sz="1400" dirty="0">
                <a:latin typeface="+mj-lt"/>
              </a:rPr>
              <a:t>The material in this presentation cannot be </a:t>
            </a:r>
          </a:p>
          <a:p>
            <a:pPr algn="r">
              <a:defRPr/>
            </a:pPr>
            <a:r>
              <a:rPr lang="en-US" sz="1400" dirty="0">
                <a:latin typeface="+mj-lt"/>
              </a:rPr>
              <a:t>copied in any form without our written permission</a:t>
            </a:r>
          </a:p>
        </p:txBody>
      </p:sp>
    </p:spTree>
    <p:extLst>
      <p:ext uri="{BB962C8B-B14F-4D97-AF65-F5344CB8AC3E}">
        <p14:creationId xmlns:p14="http://schemas.microsoft.com/office/powerpoint/2010/main" val="23634031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/>
          <p:cNvSpPr>
            <a:spLocks noChangeArrowheads="1"/>
          </p:cNvSpPr>
          <p:nvPr/>
        </p:nvSpPr>
        <p:spPr bwMode="auto">
          <a:xfrm>
            <a:off x="685800" y="2393950"/>
            <a:ext cx="7772400" cy="109538"/>
          </a:xfrm>
          <a:custGeom>
            <a:avLst/>
            <a:gdLst>
              <a:gd name="T0" fmla="*/ 0 w 1000"/>
              <a:gd name="T1" fmla="*/ 0 h 1000"/>
              <a:gd name="T2" fmla="*/ 4803343 w 1000"/>
              <a:gd name="T3" fmla="*/ 0 h 1000"/>
              <a:gd name="T4" fmla="*/ 4803343 w 1000"/>
              <a:gd name="T5" fmla="*/ 109538 h 1000"/>
              <a:gd name="T6" fmla="*/ 0 w 1000"/>
              <a:gd name="T7" fmla="*/ 109538 h 1000"/>
              <a:gd name="T8" fmla="*/ 0 w 1000"/>
              <a:gd name="T9" fmla="*/ 0 h 1000"/>
              <a:gd name="T10" fmla="*/ 7772400 w 1000"/>
              <a:gd name="T11" fmla="*/ 0 h 10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618" y="0"/>
                </a:lnTo>
                <a:lnTo>
                  <a:pt x="618" y="1000"/>
                </a:lnTo>
                <a:lnTo>
                  <a:pt x="0" y="1000"/>
                </a:lnTo>
                <a:lnTo>
                  <a:pt x="0" y="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chemeClr val="accent2"/>
          </a:solidFill>
          <a:ln w="9525">
            <a:solidFill>
              <a:schemeClr val="accent2"/>
            </a:solidFill>
            <a:round/>
            <a:headEnd/>
            <a:tailEnd/>
          </a:ln>
        </p:spPr>
        <p:txBody>
          <a:bodyPr/>
          <a:lstStyle/>
          <a:p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819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990600"/>
            <a:ext cx="7772400" cy="1371600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Box 6"/>
          <p:cNvSpPr txBox="1">
            <a:spLocks noChangeArrowheads="1"/>
          </p:cNvSpPr>
          <p:nvPr userDrawn="1"/>
        </p:nvSpPr>
        <p:spPr bwMode="auto">
          <a:xfrm>
            <a:off x="1463675" y="2955925"/>
            <a:ext cx="6422271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None/>
              <a:defRPr/>
            </a:pPr>
            <a:r>
              <a:rPr lang="en-US" sz="2000" b="1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EECS 370 – Introduction to Computer Organization – Fall 12</a:t>
            </a:r>
          </a:p>
        </p:txBody>
      </p:sp>
      <p:sp>
        <p:nvSpPr>
          <p:cNvPr id="9" name="Text Box 7"/>
          <p:cNvSpPr txBox="1">
            <a:spLocks noChangeArrowheads="1"/>
          </p:cNvSpPr>
          <p:nvPr userDrawn="1"/>
        </p:nvSpPr>
        <p:spPr bwMode="auto">
          <a:xfrm>
            <a:off x="2369328" y="4419600"/>
            <a:ext cx="454028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2000" b="1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EECS Department</a:t>
            </a:r>
          </a:p>
          <a:p>
            <a:pPr algn="ctr">
              <a:defRPr/>
            </a:pPr>
            <a:r>
              <a:rPr lang="en-US" sz="2000" b="1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University of Michigan in Ann Arbor, USA</a:t>
            </a:r>
          </a:p>
          <a:p>
            <a:pPr algn="ctr">
              <a:defRPr/>
            </a:pPr>
            <a:endParaRPr lang="en-US" sz="2000" dirty="0">
              <a:solidFill>
                <a:schemeClr val="tx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0" name="Text Box 5"/>
          <p:cNvSpPr txBox="1">
            <a:spLocks noChangeArrowheads="1"/>
          </p:cNvSpPr>
          <p:nvPr userDrawn="1"/>
        </p:nvSpPr>
        <p:spPr bwMode="auto">
          <a:xfrm>
            <a:off x="1219200" y="3886200"/>
            <a:ext cx="7010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cs typeface="Arial" charset="0"/>
              </a:defRPr>
            </a:lvl9pPr>
          </a:lstStyle>
          <a:p>
            <a:pPr algn="ctr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lang="en-US" b="1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Drs. </a:t>
            </a:r>
            <a:r>
              <a:rPr lang="en-US" b="1" dirty="0" err="1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Narayanasamy</a:t>
            </a:r>
            <a:r>
              <a:rPr lang="en-US" b="1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, </a:t>
            </a:r>
            <a:r>
              <a:rPr lang="en-US" b="1" dirty="0" err="1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Mudge</a:t>
            </a:r>
            <a:r>
              <a:rPr lang="en-US" b="1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and </a:t>
            </a:r>
            <a:r>
              <a:rPr lang="en-US" b="1" dirty="0" err="1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Brehob</a:t>
            </a:r>
            <a:endParaRPr lang="en-US" b="1" dirty="0">
              <a:solidFill>
                <a:srgbClr val="0070C0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1" name="Text Box 6"/>
          <p:cNvSpPr txBox="1">
            <a:spLocks noChangeArrowheads="1"/>
          </p:cNvSpPr>
          <p:nvPr userDrawn="1"/>
        </p:nvSpPr>
        <p:spPr bwMode="auto">
          <a:xfrm>
            <a:off x="228600" y="6172200"/>
            <a:ext cx="8686800" cy="30321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5000" rIns="90000" bIns="45000"/>
          <a:lstStyle/>
          <a:p>
            <a:pPr algn="ctr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lang="en-US" sz="1600" dirty="0">
                <a:solidFill>
                  <a:srgbClr val="000000"/>
                </a:solidFill>
                <a:latin typeface="Calibri" pitchFamily="34" charset="0"/>
                <a:cs typeface="Calibri" pitchFamily="34" charset="0"/>
              </a:rPr>
              <a:t>© Austin, </a:t>
            </a:r>
            <a:r>
              <a:rPr lang="en-US" sz="1600" dirty="0" err="1">
                <a:solidFill>
                  <a:srgbClr val="000000"/>
                </a:solidFill>
                <a:latin typeface="Calibri" pitchFamily="34" charset="0"/>
                <a:cs typeface="Calibri" pitchFamily="34" charset="0"/>
              </a:rPr>
              <a:t>Bertacco</a:t>
            </a:r>
            <a:r>
              <a:rPr lang="en-US" sz="1600" dirty="0">
                <a:solidFill>
                  <a:srgbClr val="000000"/>
                </a:solidFill>
                <a:latin typeface="Calibri" pitchFamily="34" charset="0"/>
                <a:cs typeface="Calibri" pitchFamily="34" charset="0"/>
              </a:rPr>
              <a:t>, Brehob, Dick, </a:t>
            </a:r>
            <a:r>
              <a:rPr lang="en-US" sz="1600" dirty="0" err="1">
                <a:solidFill>
                  <a:srgbClr val="000000"/>
                </a:solidFill>
                <a:latin typeface="Calibri" pitchFamily="34" charset="0"/>
                <a:cs typeface="Calibri" pitchFamily="34" charset="0"/>
              </a:rPr>
              <a:t>Mahlke</a:t>
            </a:r>
            <a:r>
              <a:rPr lang="en-US" sz="1600" dirty="0">
                <a:solidFill>
                  <a:srgbClr val="000000"/>
                </a:solidFill>
                <a:latin typeface="Calibri" pitchFamily="34" charset="0"/>
                <a:cs typeface="Calibri" pitchFamily="34" charset="0"/>
              </a:rPr>
              <a:t>, </a:t>
            </a:r>
            <a:r>
              <a:rPr lang="en-US" sz="1600" dirty="0" err="1">
                <a:solidFill>
                  <a:srgbClr val="000000"/>
                </a:solidFill>
                <a:latin typeface="Calibri" pitchFamily="34" charset="0"/>
                <a:cs typeface="Calibri" pitchFamily="34" charset="0"/>
              </a:rPr>
              <a:t>Mudge</a:t>
            </a:r>
            <a:r>
              <a:rPr lang="en-US" sz="1600" dirty="0">
                <a:solidFill>
                  <a:srgbClr val="000000"/>
                </a:solidFill>
                <a:latin typeface="Calibri" pitchFamily="34" charset="0"/>
                <a:cs typeface="Calibri" pitchFamily="34" charset="0"/>
              </a:rPr>
              <a:t>, </a:t>
            </a:r>
            <a:r>
              <a:rPr lang="en-US" sz="1600" dirty="0" err="1">
                <a:solidFill>
                  <a:srgbClr val="000000"/>
                </a:solidFill>
                <a:latin typeface="Calibri" pitchFamily="34" charset="0"/>
                <a:cs typeface="Calibri" pitchFamily="34" charset="0"/>
              </a:rPr>
              <a:t>Narayanasamy</a:t>
            </a:r>
            <a:r>
              <a:rPr lang="en-US" sz="1600" dirty="0">
                <a:solidFill>
                  <a:srgbClr val="000000"/>
                </a:solidFill>
                <a:latin typeface="Calibri" pitchFamily="34" charset="0"/>
                <a:cs typeface="Calibri" pitchFamily="34" charset="0"/>
              </a:rPr>
              <a:t>, Tyson, </a:t>
            </a:r>
            <a:r>
              <a:rPr lang="en-US" sz="1600" dirty="0" err="1">
                <a:solidFill>
                  <a:srgbClr val="000000"/>
                </a:solidFill>
                <a:latin typeface="Calibri" pitchFamily="34" charset="0"/>
                <a:cs typeface="Calibri" pitchFamily="34" charset="0"/>
              </a:rPr>
              <a:t>Wenisch</a:t>
            </a:r>
            <a:r>
              <a:rPr lang="en-US" sz="1600" dirty="0">
                <a:solidFill>
                  <a:srgbClr val="000000"/>
                </a:solidFill>
                <a:latin typeface="Calibri" pitchFamily="34" charset="0"/>
                <a:cs typeface="Calibri" pitchFamily="34" charset="0"/>
              </a:rPr>
              <a:t> and others</a:t>
            </a:r>
          </a:p>
          <a:p>
            <a:pPr algn="ctr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lang="en-US" sz="1600" dirty="0">
                <a:solidFill>
                  <a:srgbClr val="000000"/>
                </a:solidFill>
                <a:latin typeface="Calibri" pitchFamily="34" charset="0"/>
                <a:cs typeface="Calibri" pitchFamily="34" charset="0"/>
              </a:rPr>
              <a:t>The material in this presentation may not be copied without written permission.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EECS 370: Introduction to Computer Organization 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CB3FD05-C0B9-4388-8F4A-EC85F2A3459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EECS 370: Introduction to Computer Organization 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98E1B32-80E9-42C8-B2E8-B87108B2E49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4675" y="304800"/>
            <a:ext cx="8001000" cy="8382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566738" y="1219200"/>
            <a:ext cx="8001000" cy="48006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EECS 370: Introduction to Computer Organization 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7B806F-734C-42E5-A196-12B383E2FCE9}" type="slidenum">
              <a:rPr lang="en-US"/>
              <a:pPr>
                <a:defRPr/>
              </a:pPr>
              <a:t>‹#›</a:t>
            </a:fld>
            <a:r>
              <a:rPr lang="en-US" dirty="0"/>
              <a:t>/30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/>
          <p:cNvSpPr>
            <a:spLocks noChangeArrowheads="1"/>
          </p:cNvSpPr>
          <p:nvPr/>
        </p:nvSpPr>
        <p:spPr bwMode="auto">
          <a:xfrm>
            <a:off x="685800" y="2393950"/>
            <a:ext cx="7772400" cy="109538"/>
          </a:xfrm>
          <a:custGeom>
            <a:avLst/>
            <a:gdLst>
              <a:gd name="T0" fmla="*/ 0 w 1000"/>
              <a:gd name="T1" fmla="*/ 0 h 1000"/>
              <a:gd name="T2" fmla="*/ 2147483647 w 1000"/>
              <a:gd name="T3" fmla="*/ 0 h 1000"/>
              <a:gd name="T4" fmla="*/ 2147483647 w 1000"/>
              <a:gd name="T5" fmla="*/ 2147483647 h 1000"/>
              <a:gd name="T6" fmla="*/ 0 w 1000"/>
              <a:gd name="T7" fmla="*/ 2147483647 h 1000"/>
              <a:gd name="T8" fmla="*/ 0 w 1000"/>
              <a:gd name="T9" fmla="*/ 0 h 1000"/>
              <a:gd name="T10" fmla="*/ 2147483647 w 1000"/>
              <a:gd name="T11" fmla="*/ 0 h 10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618" y="0"/>
                </a:lnTo>
                <a:lnTo>
                  <a:pt x="618" y="1000"/>
                </a:lnTo>
                <a:lnTo>
                  <a:pt x="0" y="1000"/>
                </a:lnTo>
                <a:lnTo>
                  <a:pt x="0" y="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chemeClr val="accent2"/>
          </a:solidFill>
          <a:ln w="9525">
            <a:solidFill>
              <a:schemeClr val="accent2"/>
            </a:solidFill>
            <a:round/>
            <a:headEnd/>
            <a:tailEnd/>
          </a:ln>
        </p:spPr>
        <p:txBody>
          <a:bodyPr/>
          <a:lstStyle/>
          <a:p>
            <a:pPr defTabSz="457200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dirty="0">
              <a:solidFill>
                <a:srgbClr val="FFFFFF"/>
              </a:solidFill>
              <a:latin typeface="Calibri" pitchFamily="34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Text Box 6"/>
          <p:cNvSpPr txBox="1">
            <a:spLocks noChangeArrowheads="1"/>
          </p:cNvSpPr>
          <p:nvPr userDrawn="1"/>
        </p:nvSpPr>
        <p:spPr bwMode="auto">
          <a:xfrm>
            <a:off x="1463675" y="2955925"/>
            <a:ext cx="674295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20000"/>
              </a:spcBef>
              <a:buClr>
                <a:srgbClr val="CC0000"/>
              </a:buClr>
              <a:buSzPct val="80000"/>
              <a:buFont typeface="Wingdings" charset="0"/>
              <a:buNone/>
              <a:defRPr/>
            </a:pPr>
            <a:r>
              <a:rPr lang="en-US" sz="2000" b="1" dirty="0">
                <a:solidFill>
                  <a:srgbClr val="000000"/>
                </a:solidFill>
                <a:latin typeface="Calibri" pitchFamily="34" charset="0"/>
                <a:cs typeface="Calibri" pitchFamily="34" charset="0"/>
              </a:rPr>
              <a:t>EECS 370 – Introduction to Computer Organization – Fall</a:t>
            </a:r>
            <a:r>
              <a:rPr lang="en-US" sz="2000" b="1" baseline="0" dirty="0">
                <a:solidFill>
                  <a:srgbClr val="00000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b="1" dirty="0">
                <a:solidFill>
                  <a:srgbClr val="000000"/>
                </a:solidFill>
                <a:latin typeface="Calibri" pitchFamily="34" charset="0"/>
                <a:cs typeface="Calibri" pitchFamily="34" charset="0"/>
              </a:rPr>
              <a:t>2015</a:t>
            </a:r>
          </a:p>
        </p:txBody>
      </p:sp>
      <p:sp>
        <p:nvSpPr>
          <p:cNvPr id="6" name="Text Box 7"/>
          <p:cNvSpPr txBox="1">
            <a:spLocks noChangeArrowheads="1"/>
          </p:cNvSpPr>
          <p:nvPr userDrawn="1"/>
        </p:nvSpPr>
        <p:spPr bwMode="auto">
          <a:xfrm>
            <a:off x="2369328" y="4419600"/>
            <a:ext cx="4540282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sz="2000" b="1" dirty="0">
                <a:solidFill>
                  <a:srgbClr val="000000"/>
                </a:solidFill>
                <a:latin typeface="Calibri" pitchFamily="34" charset="0"/>
                <a:ea typeface="ＭＳ Ｐゴシック" charset="0"/>
                <a:cs typeface="Calibri" pitchFamily="34" charset="0"/>
              </a:rPr>
              <a:t>EECS Department</a:t>
            </a:r>
          </a:p>
          <a:p>
            <a:pPr algn="ctr" eaLnBrk="1" hangingPunct="1">
              <a:defRPr/>
            </a:pPr>
            <a:r>
              <a:rPr lang="en-US" sz="2000" b="1" dirty="0">
                <a:solidFill>
                  <a:srgbClr val="000000"/>
                </a:solidFill>
                <a:latin typeface="Calibri" pitchFamily="34" charset="0"/>
                <a:ea typeface="ＭＳ Ｐゴシック" charset="0"/>
                <a:cs typeface="Calibri" pitchFamily="34" charset="0"/>
              </a:rPr>
              <a:t>University of Michigan in Ann Arbor, USA</a:t>
            </a:r>
          </a:p>
          <a:p>
            <a:pPr algn="ctr" eaLnBrk="1" hangingPunct="1">
              <a:defRPr/>
            </a:pPr>
            <a:endParaRPr lang="en-US" sz="2000" dirty="0">
              <a:solidFill>
                <a:srgbClr val="000000"/>
              </a:solidFill>
              <a:latin typeface="Calibri" pitchFamily="34" charset="0"/>
              <a:ea typeface="ＭＳ Ｐゴシック" charset="0"/>
              <a:cs typeface="Calibri" pitchFamily="34" charset="0"/>
            </a:endParaRPr>
          </a:p>
        </p:txBody>
      </p:sp>
      <p:sp>
        <p:nvSpPr>
          <p:cNvPr id="46694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990600"/>
            <a:ext cx="7772400" cy="1371600"/>
          </a:xfrm>
        </p:spPr>
        <p:txBody>
          <a:bodyPr/>
          <a:lstStyle>
            <a:lvl1pPr>
              <a:defRPr sz="3600"/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7" name="Text Box 5"/>
          <p:cNvSpPr txBox="1">
            <a:spLocks noChangeArrowheads="1"/>
          </p:cNvSpPr>
          <p:nvPr userDrawn="1"/>
        </p:nvSpPr>
        <p:spPr bwMode="auto">
          <a:xfrm>
            <a:off x="825376" y="3614003"/>
            <a:ext cx="763282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algn="ctr" eaLnBrk="1" hangingPunct="1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None/>
              <a:defRPr/>
            </a:pPr>
            <a:r>
              <a:rPr lang="en-US" b="1" dirty="0">
                <a:solidFill>
                  <a:schemeClr val="accent2"/>
                </a:solidFill>
                <a:latin typeface="Calibri" pitchFamily="34" charset="0"/>
                <a:cs typeface="Calibri" pitchFamily="34" charset="0"/>
              </a:rPr>
              <a:t>Profs. </a:t>
            </a:r>
            <a:r>
              <a:rPr lang="en-US" b="1" dirty="0" err="1">
                <a:solidFill>
                  <a:schemeClr val="accent2"/>
                </a:solidFill>
                <a:latin typeface="Calibri" pitchFamily="34" charset="0"/>
                <a:cs typeface="Calibri" pitchFamily="34" charset="0"/>
              </a:rPr>
              <a:t>Dreslinski</a:t>
            </a:r>
            <a:r>
              <a:rPr lang="en-US" b="1" dirty="0">
                <a:solidFill>
                  <a:schemeClr val="accent2"/>
                </a:solidFill>
                <a:latin typeface="Calibri" pitchFamily="34" charset="0"/>
                <a:cs typeface="Calibri" pitchFamily="34" charset="0"/>
              </a:rPr>
              <a:t>, </a:t>
            </a:r>
            <a:r>
              <a:rPr lang="en-US" b="1" dirty="0" err="1">
                <a:solidFill>
                  <a:schemeClr val="accent2"/>
                </a:solidFill>
                <a:latin typeface="Calibri" pitchFamily="34" charset="0"/>
                <a:cs typeface="Calibri" pitchFamily="34" charset="0"/>
              </a:rPr>
              <a:t>Mudge</a:t>
            </a:r>
            <a:r>
              <a:rPr lang="en-US" b="1" baseline="0" dirty="0">
                <a:solidFill>
                  <a:schemeClr val="accent2"/>
                </a:solidFill>
                <a:latin typeface="Calibri" pitchFamily="34" charset="0"/>
                <a:cs typeface="Calibri" pitchFamily="34" charset="0"/>
              </a:rPr>
              <a:t>, and Wenisch</a:t>
            </a:r>
            <a:endParaRPr lang="en-US" b="1" dirty="0">
              <a:solidFill>
                <a:schemeClr val="accent2"/>
              </a:solidFill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29661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2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 defTabSz="457200">
              <a:buClr>
                <a:srgbClr val="000000"/>
              </a:buClr>
              <a:buSzPct val="100000"/>
              <a:buFont typeface="Times New Roman" charset="0"/>
              <a:buNone/>
              <a:defRPr/>
            </a:lvl1pPr>
          </a:lstStyle>
          <a:p>
            <a:pPr>
              <a:defRPr/>
            </a:pPr>
            <a:fld id="{9F2AEF97-CA03-3042-BBF9-50ED96CB0AA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6036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2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 defTabSz="457200">
              <a:buClr>
                <a:srgbClr val="000000"/>
              </a:buClr>
              <a:buSzPct val="100000"/>
              <a:buFont typeface="Times New Roman" charset="0"/>
              <a:buNone/>
              <a:defRPr/>
            </a:lvl1pPr>
          </a:lstStyle>
          <a:p>
            <a:pPr>
              <a:defRPr/>
            </a:pPr>
            <a:fld id="{C9F3972F-DBEA-F346-B949-C2E5CAAB47F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7687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pattFill prst="pct5">
          <a:fgClr>
            <a:schemeClr val="bg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74675" y="304800"/>
            <a:ext cx="80010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66738" y="1219200"/>
            <a:ext cx="8001000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28" name="AutoShape 4"/>
          <p:cNvSpPr>
            <a:spLocks noChangeArrowheads="1"/>
          </p:cNvSpPr>
          <p:nvPr/>
        </p:nvSpPr>
        <p:spPr bwMode="auto">
          <a:xfrm>
            <a:off x="609600" y="1143000"/>
            <a:ext cx="7958138" cy="109538"/>
          </a:xfrm>
          <a:custGeom>
            <a:avLst/>
            <a:gdLst>
              <a:gd name="T0" fmla="*/ 0 w 1000"/>
              <a:gd name="T1" fmla="*/ 0 h 1000"/>
              <a:gd name="T2" fmla="*/ 4655511 w 1000"/>
              <a:gd name="T3" fmla="*/ 0 h 1000"/>
              <a:gd name="T4" fmla="*/ 4655511 w 1000"/>
              <a:gd name="T5" fmla="*/ 109538 h 1000"/>
              <a:gd name="T6" fmla="*/ 0 w 1000"/>
              <a:gd name="T7" fmla="*/ 109538 h 1000"/>
              <a:gd name="T8" fmla="*/ 0 w 1000"/>
              <a:gd name="T9" fmla="*/ 0 h 1000"/>
              <a:gd name="T10" fmla="*/ 7958138 w 1000"/>
              <a:gd name="T11" fmla="*/ 0 h 10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585" y="0"/>
                </a:lnTo>
                <a:lnTo>
                  <a:pt x="585" y="1000"/>
                </a:lnTo>
                <a:lnTo>
                  <a:pt x="0" y="1000"/>
                </a:lnTo>
                <a:lnTo>
                  <a:pt x="0" y="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chemeClr val="accent2"/>
          </a:solidFill>
          <a:ln w="9525">
            <a:solidFill>
              <a:schemeClr val="accent2"/>
            </a:solidFill>
            <a:round/>
            <a:headEnd/>
            <a:tailEnd/>
          </a:ln>
        </p:spPr>
        <p:txBody>
          <a:bodyPr/>
          <a:lstStyle/>
          <a:p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029" name="Line 5"/>
          <p:cNvSpPr>
            <a:spLocks noChangeShapeType="1"/>
          </p:cNvSpPr>
          <p:nvPr/>
        </p:nvSpPr>
        <p:spPr bwMode="auto">
          <a:xfrm flipV="1">
            <a:off x="609600" y="6172200"/>
            <a:ext cx="7924800" cy="0"/>
          </a:xfrm>
          <a:prstGeom prst="line">
            <a:avLst/>
          </a:prstGeom>
          <a:noFill/>
          <a:ln w="3175">
            <a:solidFill>
              <a:schemeClr val="accent2"/>
            </a:solidFill>
            <a:round/>
            <a:headEnd/>
            <a:tailEnd/>
          </a:ln>
        </p:spPr>
        <p:txBody>
          <a:bodyPr/>
          <a:lstStyle/>
          <a:p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80902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609600" y="6248400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>
                <a:latin typeface="Calibri" pitchFamily="34" charset="0"/>
                <a:cs typeface="Calibri" pitchFamily="34" charset="0"/>
              </a:defRPr>
            </a:lvl1pPr>
          </a:lstStyle>
          <a:p>
            <a:pPr>
              <a:defRPr/>
            </a:pPr>
            <a:r>
              <a:rPr lang="en-US" dirty="0"/>
              <a:t>EECS 370: Introduction to Computer Organization </a:t>
            </a:r>
          </a:p>
        </p:txBody>
      </p:sp>
      <p:sp>
        <p:nvSpPr>
          <p:cNvPr id="80903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10400" y="6245225"/>
            <a:ext cx="15240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itchFamily="34" charset="0"/>
                <a:cs typeface="Calibri" pitchFamily="34" charset="0"/>
              </a:defRPr>
            </a:lvl1pPr>
          </a:lstStyle>
          <a:p>
            <a:pPr>
              <a:defRPr/>
            </a:pPr>
            <a:fld id="{EE11CD2B-3C42-4FDF-ADA6-B74D9ED48214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338" r:id="rId1"/>
    <p:sldLayoutId id="2147484339" r:id="rId2"/>
    <p:sldLayoutId id="2147484323" r:id="rId3"/>
    <p:sldLayoutId id="2147484321" r:id="rId4"/>
    <p:sldLayoutId id="2147484322" r:id="rId5"/>
    <p:sldLayoutId id="2147484324" r:id="rId6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Calibri" pitchFamily="34" charset="0"/>
          <a:ea typeface="+mj-ea"/>
          <a:cs typeface="Calibri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 Narrow" pitchFamily="34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 Narrow" pitchFamily="34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 Narrow" pitchFamily="34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 Narrow" pitchFamily="34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 Narrow" pitchFamily="34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 Narrow" pitchFamily="34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 Narrow" pitchFamily="34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 Narrow" pitchFamily="34" charset="0"/>
          <a:cs typeface="Arial" charset="0"/>
        </a:defRPr>
      </a:lvl9pPr>
    </p:titleStyle>
    <p:bodyStyle>
      <a:lvl1pPr marL="469900" indent="-4699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80000"/>
        <a:buFont typeface="Wingdings" charset="2"/>
        <a:buChar char="q"/>
        <a:defRPr sz="2400">
          <a:solidFill>
            <a:schemeClr val="tx1"/>
          </a:solidFill>
          <a:latin typeface="Calibri" pitchFamily="34" charset="0"/>
          <a:ea typeface="+mn-ea"/>
          <a:cs typeface="Calibri" pitchFamily="34" charset="0"/>
        </a:defRPr>
      </a:lvl1pPr>
      <a:lvl2pPr marL="908050" indent="-43656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Char char="•"/>
        <a:defRPr sz="2000">
          <a:solidFill>
            <a:schemeClr val="tx1"/>
          </a:solidFill>
          <a:latin typeface="Calibri" pitchFamily="34" charset="0"/>
          <a:cs typeface="Calibri" pitchFamily="34" charset="0"/>
        </a:defRPr>
      </a:lvl2pPr>
      <a:lvl3pPr marL="1304925" indent="-39528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Verdana" pitchFamily="32" charset="0"/>
        <a:buChar char="-"/>
        <a:defRPr>
          <a:solidFill>
            <a:schemeClr val="tx1"/>
          </a:solidFill>
          <a:latin typeface="Calibri" pitchFamily="34" charset="0"/>
          <a:cs typeface="Calibri" pitchFamily="34" charset="0"/>
        </a:defRPr>
      </a:lvl3pPr>
      <a:lvl4pPr marL="1693863" indent="-3873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charset="2"/>
        <a:buChar char="n"/>
        <a:defRPr>
          <a:solidFill>
            <a:schemeClr val="tx1"/>
          </a:solidFill>
          <a:latin typeface="Calibri" pitchFamily="34" charset="0"/>
          <a:cs typeface="Calibri" pitchFamily="34" charset="0"/>
        </a:defRPr>
      </a:lvl4pPr>
      <a:lvl5pPr marL="2093913" indent="-398463" algn="l" rtl="0" eaLnBrk="0" fontAlgn="base" hangingPunct="0">
        <a:spcBef>
          <a:spcPct val="25000"/>
        </a:spcBef>
        <a:spcAft>
          <a:spcPct val="0"/>
        </a:spcAft>
        <a:buClr>
          <a:schemeClr val="accent2"/>
        </a:buClr>
        <a:buFont typeface="Wingdings" charset="2"/>
        <a:buChar char="§"/>
        <a:defRPr>
          <a:solidFill>
            <a:schemeClr val="tx1"/>
          </a:solidFill>
          <a:latin typeface="Calibri" pitchFamily="34" charset="0"/>
          <a:cs typeface="Calibri" pitchFamily="34" charset="0"/>
        </a:defRPr>
      </a:lvl5pPr>
      <a:lvl6pPr marL="2551113" indent="-398463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>
          <a:solidFill>
            <a:schemeClr val="tx1"/>
          </a:solidFill>
          <a:latin typeface="+mn-lt"/>
          <a:cs typeface="+mn-cs"/>
        </a:defRPr>
      </a:lvl6pPr>
      <a:lvl7pPr marL="3008313" indent="-398463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>
          <a:solidFill>
            <a:schemeClr val="tx1"/>
          </a:solidFill>
          <a:latin typeface="+mn-lt"/>
          <a:cs typeface="+mn-cs"/>
        </a:defRPr>
      </a:lvl7pPr>
      <a:lvl8pPr marL="3465513" indent="-398463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>
          <a:solidFill>
            <a:schemeClr val="tx1"/>
          </a:solidFill>
          <a:latin typeface="+mn-lt"/>
          <a:cs typeface="+mn-cs"/>
        </a:defRPr>
      </a:lvl8pPr>
      <a:lvl9pPr marL="3922713" indent="-398463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pattFill prst="pct5">
          <a:fgClr>
            <a:schemeClr val="bg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74675" y="304800"/>
            <a:ext cx="800100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66738" y="1219200"/>
            <a:ext cx="8001000" cy="480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5604" name="AutoShape 4"/>
          <p:cNvSpPr>
            <a:spLocks noChangeArrowheads="1"/>
          </p:cNvSpPr>
          <p:nvPr/>
        </p:nvSpPr>
        <p:spPr bwMode="auto">
          <a:xfrm>
            <a:off x="609600" y="1143000"/>
            <a:ext cx="7958138" cy="109538"/>
          </a:xfrm>
          <a:custGeom>
            <a:avLst/>
            <a:gdLst>
              <a:gd name="T0" fmla="*/ 0 w 1000"/>
              <a:gd name="T1" fmla="*/ 0 h 1000"/>
              <a:gd name="T2" fmla="*/ 2147483647 w 1000"/>
              <a:gd name="T3" fmla="*/ 0 h 1000"/>
              <a:gd name="T4" fmla="*/ 2147483647 w 1000"/>
              <a:gd name="T5" fmla="*/ 2147483647 h 1000"/>
              <a:gd name="T6" fmla="*/ 0 w 1000"/>
              <a:gd name="T7" fmla="*/ 2147483647 h 1000"/>
              <a:gd name="T8" fmla="*/ 0 w 1000"/>
              <a:gd name="T9" fmla="*/ 0 h 1000"/>
              <a:gd name="T10" fmla="*/ 2147483647 w 1000"/>
              <a:gd name="T11" fmla="*/ 0 h 10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585" y="0"/>
                </a:lnTo>
                <a:lnTo>
                  <a:pt x="585" y="1000"/>
                </a:lnTo>
                <a:lnTo>
                  <a:pt x="0" y="1000"/>
                </a:lnTo>
                <a:lnTo>
                  <a:pt x="0" y="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chemeClr val="accent2"/>
          </a:solidFill>
          <a:ln w="9525">
            <a:solidFill>
              <a:schemeClr val="accent2"/>
            </a:solidFill>
            <a:round/>
            <a:headEnd/>
            <a:tailEnd/>
          </a:ln>
        </p:spPr>
        <p:txBody>
          <a:bodyPr/>
          <a:lstStyle/>
          <a:p>
            <a:pPr defTabSz="457200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dirty="0">
              <a:solidFill>
                <a:srgbClr val="FFFFFF"/>
              </a:solidFill>
              <a:latin typeface="Calibri" pitchFamily="34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29" name="Line 5"/>
          <p:cNvSpPr>
            <a:spLocks noChangeShapeType="1"/>
          </p:cNvSpPr>
          <p:nvPr/>
        </p:nvSpPr>
        <p:spPr bwMode="auto">
          <a:xfrm flipV="1">
            <a:off x="609600" y="6172200"/>
            <a:ext cx="7924800" cy="0"/>
          </a:xfrm>
          <a:prstGeom prst="line">
            <a:avLst/>
          </a:prstGeom>
          <a:noFill/>
          <a:ln w="3175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solidFill>
                <a:srgbClr val="000000"/>
              </a:solidFill>
              <a:latin typeface="Calibri" pitchFamily="34" charset="0"/>
              <a:ea typeface="ＭＳ Ｐゴシック" charset="0"/>
              <a:cs typeface="Calibri" pitchFamily="34" charset="0"/>
            </a:endParaRPr>
          </a:p>
        </p:txBody>
      </p:sp>
      <p:sp>
        <p:nvSpPr>
          <p:cNvPr id="1030" name="Rectangle 8"/>
          <p:cNvSpPr>
            <a:spLocks noChangeArrowheads="1"/>
          </p:cNvSpPr>
          <p:nvPr userDrawn="1"/>
        </p:nvSpPr>
        <p:spPr bwMode="auto">
          <a:xfrm>
            <a:off x="2895600" y="6248400"/>
            <a:ext cx="3429000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1000" dirty="0">
                <a:solidFill>
                  <a:srgbClr val="000000"/>
                </a:solidFill>
                <a:latin typeface="Calibri" pitchFamily="34" charset="0"/>
                <a:ea typeface="ＭＳ Ｐゴシック" charset="0"/>
                <a:cs typeface="Calibri" pitchFamily="34" charset="0"/>
              </a:rPr>
              <a:t>The University of Michigan</a:t>
            </a:r>
          </a:p>
        </p:txBody>
      </p:sp>
      <p:sp>
        <p:nvSpPr>
          <p:cNvPr id="1031" name="Rectangle 9"/>
          <p:cNvSpPr>
            <a:spLocks noChangeArrowheads="1"/>
          </p:cNvSpPr>
          <p:nvPr userDrawn="1"/>
        </p:nvSpPr>
        <p:spPr bwMode="auto">
          <a:xfrm>
            <a:off x="457200" y="6248400"/>
            <a:ext cx="2514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sz="1000" dirty="0">
                <a:solidFill>
                  <a:srgbClr val="000000"/>
                </a:solidFill>
                <a:latin typeface="Calibri" pitchFamily="34" charset="0"/>
                <a:ea typeface="ＭＳ Ｐゴシック" charset="0"/>
                <a:cs typeface="Calibri" pitchFamily="34" charset="0"/>
              </a:rPr>
              <a:t>EECS 370:  Introduction to</a:t>
            </a:r>
          </a:p>
          <a:p>
            <a:pPr>
              <a:defRPr/>
            </a:pPr>
            <a:r>
              <a:rPr lang="en-US" sz="1000" dirty="0">
                <a:solidFill>
                  <a:srgbClr val="000000"/>
                </a:solidFill>
                <a:latin typeface="Calibri" pitchFamily="34" charset="0"/>
                <a:ea typeface="ＭＳ Ｐゴシック" charset="0"/>
                <a:cs typeface="Calibri" pitchFamily="34" charset="0"/>
              </a:rPr>
              <a:t>Computer Organization</a:t>
            </a:r>
          </a:p>
        </p:txBody>
      </p:sp>
      <p:sp>
        <p:nvSpPr>
          <p:cNvPr id="465932" name="Rectangle 12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defTabSz="914400" eaLnBrk="0" hangingPunct="0">
              <a:buClrTx/>
              <a:buSzTx/>
              <a:buFontTx/>
              <a:buNone/>
              <a:defRPr sz="1400">
                <a:solidFill>
                  <a:srgbClr val="000000"/>
                </a:solidFill>
                <a:latin typeface="Calibri" pitchFamily="34" charset="0"/>
                <a:cs typeface="Calibri" pitchFamily="34" charset="0"/>
              </a:defRPr>
            </a:lvl1pPr>
          </a:lstStyle>
          <a:p>
            <a:pPr>
              <a:defRPr/>
            </a:pPr>
            <a:fld id="{940DCA7A-E0AF-814F-BE61-D070E6BA30A7}" type="slidenum">
              <a:rPr lang="en-US" smtClean="0">
                <a:ea typeface="ＭＳ Ｐゴシック" charset="0"/>
              </a:rPr>
              <a:pPr>
                <a:defRPr/>
              </a:pPr>
              <a:t>‹#›</a:t>
            </a:fld>
            <a:endParaRPr lang="en-US" dirty="0"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6535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27" r:id="rId1"/>
    <p:sldLayoutId id="2147484328" r:id="rId2"/>
    <p:sldLayoutId id="2147484329" r:id="rId3"/>
    <p:sldLayoutId id="2147484330" r:id="rId4"/>
    <p:sldLayoutId id="2147484331" r:id="rId5"/>
    <p:sldLayoutId id="2147484332" r:id="rId6"/>
    <p:sldLayoutId id="2147484333" r:id="rId7"/>
    <p:sldLayoutId id="2147484334" r:id="rId8"/>
    <p:sldLayoutId id="2147484335" r:id="rId9"/>
    <p:sldLayoutId id="2147484336" r:id="rId10"/>
    <p:sldLayoutId id="2147484337" r:id="rId1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Calibri" pitchFamily="34" charset="0"/>
          <a:ea typeface="ＭＳ Ｐゴシック" charset="0"/>
          <a:cs typeface="Calibri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 Narrow" pitchFamily="34" charset="0"/>
          <a:ea typeface="ＭＳ Ｐゴシック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 Narrow" pitchFamily="34" charset="0"/>
          <a:ea typeface="ＭＳ Ｐゴシック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 Narrow" pitchFamily="34" charset="0"/>
          <a:ea typeface="ＭＳ Ｐゴシック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 Narrow" pitchFamily="34" charset="0"/>
          <a:ea typeface="ＭＳ Ｐゴシック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 Narrow" pitchFamily="34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 Narrow" pitchFamily="34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 Narrow" pitchFamily="34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 Narrow" pitchFamily="34" charset="0"/>
          <a:cs typeface="Arial" charset="0"/>
        </a:defRPr>
      </a:lvl9pPr>
    </p:titleStyle>
    <p:bodyStyle>
      <a:lvl1pPr marL="469900" indent="-4699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80000"/>
        <a:buFont typeface="Wingdings" charset="0"/>
        <a:buChar char="q"/>
        <a:defRPr sz="2400">
          <a:solidFill>
            <a:schemeClr val="tx1"/>
          </a:solidFill>
          <a:latin typeface="Calibri" pitchFamily="34" charset="0"/>
          <a:ea typeface="ＭＳ Ｐゴシック" charset="0"/>
          <a:cs typeface="Calibri" pitchFamily="34" charset="0"/>
        </a:defRPr>
      </a:lvl1pPr>
      <a:lvl2pPr marL="908050" indent="-43656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Char char="•"/>
        <a:defRPr sz="2000">
          <a:solidFill>
            <a:schemeClr val="tx1"/>
          </a:solidFill>
          <a:latin typeface="Calibri" pitchFamily="34" charset="0"/>
          <a:ea typeface="Calibri" pitchFamily="34" charset="0"/>
          <a:cs typeface="Calibri" pitchFamily="34" charset="0"/>
        </a:defRPr>
      </a:lvl2pPr>
      <a:lvl3pPr marL="1304925" indent="-39528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Verdana" charset="0"/>
        <a:buChar char="-"/>
        <a:defRPr>
          <a:solidFill>
            <a:schemeClr val="tx1"/>
          </a:solidFill>
          <a:latin typeface="Calibri" pitchFamily="34" charset="0"/>
          <a:ea typeface="Calibri" pitchFamily="34" charset="0"/>
          <a:cs typeface="Calibri" pitchFamily="34" charset="0"/>
        </a:defRPr>
      </a:lvl3pPr>
      <a:lvl4pPr marL="1693863" indent="-3873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charset="0"/>
        <a:buChar char="n"/>
        <a:defRPr>
          <a:solidFill>
            <a:schemeClr val="tx1"/>
          </a:solidFill>
          <a:latin typeface="Calibri" pitchFamily="34" charset="0"/>
          <a:ea typeface="Calibri" pitchFamily="34" charset="0"/>
          <a:cs typeface="Calibri" pitchFamily="34" charset="0"/>
        </a:defRPr>
      </a:lvl4pPr>
      <a:lvl5pPr marL="2093913" indent="-398463" algn="l" rtl="0" eaLnBrk="0" fontAlgn="base" hangingPunct="0">
        <a:spcBef>
          <a:spcPct val="25000"/>
        </a:spcBef>
        <a:spcAft>
          <a:spcPct val="0"/>
        </a:spcAft>
        <a:buClr>
          <a:schemeClr val="accent2"/>
        </a:buClr>
        <a:buFont typeface="Wingdings" charset="0"/>
        <a:buChar char="§"/>
        <a:defRPr>
          <a:solidFill>
            <a:schemeClr val="tx1"/>
          </a:solidFill>
          <a:latin typeface="Calibri" pitchFamily="34" charset="0"/>
          <a:ea typeface="Calibri" pitchFamily="34" charset="0"/>
          <a:cs typeface="Calibri" pitchFamily="34" charset="0"/>
        </a:defRPr>
      </a:lvl5pPr>
      <a:lvl6pPr marL="2551113" indent="-398463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>
          <a:solidFill>
            <a:schemeClr val="tx1"/>
          </a:solidFill>
          <a:latin typeface="+mn-lt"/>
          <a:cs typeface="+mn-cs"/>
        </a:defRPr>
      </a:lvl6pPr>
      <a:lvl7pPr marL="3008313" indent="-398463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>
          <a:solidFill>
            <a:schemeClr val="tx1"/>
          </a:solidFill>
          <a:latin typeface="+mn-lt"/>
          <a:cs typeface="+mn-cs"/>
        </a:defRPr>
      </a:lvl7pPr>
      <a:lvl8pPr marL="3465513" indent="-398463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>
          <a:solidFill>
            <a:schemeClr val="tx1"/>
          </a:solidFill>
          <a:latin typeface="+mn-lt"/>
          <a:cs typeface="+mn-cs"/>
        </a:defRPr>
      </a:lvl8pPr>
      <a:lvl9pPr marL="3922713" indent="-398463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tif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990600"/>
            <a:ext cx="7772400" cy="1371600"/>
          </a:xfrm>
        </p:spPr>
        <p:txBody>
          <a:bodyPr/>
          <a:lstStyle/>
          <a:p>
            <a:pPr eaLnBrk="1" hangingPunct="1">
              <a:defRPr/>
            </a:pPr>
            <a:r>
              <a:rPr lang="en-US" sz="4000" dirty="0"/>
              <a:t>22. Virtual Memory: Basics</a:t>
            </a:r>
          </a:p>
        </p:txBody>
      </p:sp>
    </p:spTree>
    <p:extLst>
      <p:ext uri="{BB962C8B-B14F-4D97-AF65-F5344CB8AC3E}">
        <p14:creationId xmlns:p14="http://schemas.microsoft.com/office/powerpoint/2010/main" val="30105003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 Memory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CB3FD05-C0B9-4388-8F4A-EC85F2A3459D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00200" y="1676400"/>
            <a:ext cx="6285286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2753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1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Basics of Virtual Memory</a:t>
            </a:r>
          </a:p>
        </p:txBody>
      </p:sp>
      <p:sp>
        <p:nvSpPr>
          <p:cNvPr id="17411" name="Rectangle 1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dirty="0"/>
              <a:t>Any time you see the word </a:t>
            </a:r>
            <a:r>
              <a:rPr lang="en-US" u="sng" dirty="0">
                <a:solidFill>
                  <a:schemeClr val="accent2"/>
                </a:solidFill>
              </a:rPr>
              <a:t>virtual</a:t>
            </a:r>
            <a:r>
              <a:rPr lang="en-US" dirty="0"/>
              <a:t> in computer science and architecture it means </a:t>
            </a:r>
            <a:r>
              <a:rPr lang="en-US" dirty="0">
                <a:solidFill>
                  <a:schemeClr val="accent2"/>
                </a:solidFill>
              </a:rPr>
              <a:t>“using a level of indirection”.</a:t>
            </a:r>
          </a:p>
          <a:p>
            <a:pPr eaLnBrk="1" hangingPunct="1">
              <a:buFont typeface="Wingdings" charset="2"/>
              <a:buNone/>
            </a:pPr>
            <a:endParaRPr lang="en-US" dirty="0">
              <a:solidFill>
                <a:schemeClr val="accent2"/>
              </a:solidFill>
            </a:endParaRPr>
          </a:p>
          <a:p>
            <a:pPr eaLnBrk="1" hangingPunct="1"/>
            <a:r>
              <a:rPr lang="en-US" dirty="0"/>
              <a:t>Virtual memory hardware changes the virtual address the programmer sees into the physical one the memory chips see.</a:t>
            </a:r>
          </a:p>
        </p:txBody>
      </p:sp>
      <p:sp>
        <p:nvSpPr>
          <p:cNvPr id="17412" name="Rectangle 4"/>
          <p:cNvSpPr>
            <a:spLocks noChangeArrowheads="1"/>
          </p:cNvSpPr>
          <p:nvPr/>
        </p:nvSpPr>
        <p:spPr bwMode="auto">
          <a:xfrm>
            <a:off x="1447800" y="3886200"/>
            <a:ext cx="2819400" cy="533400"/>
          </a:xfrm>
          <a:prstGeom prst="rect">
            <a:avLst/>
          </a:prstGeom>
          <a:solidFill>
            <a:srgbClr val="339966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b="1" dirty="0">
                <a:latin typeface="Calibri" pitchFamily="34" charset="0"/>
                <a:cs typeface="Calibri" pitchFamily="34" charset="0"/>
              </a:rPr>
              <a:t>0x800</a:t>
            </a:r>
          </a:p>
        </p:txBody>
      </p:sp>
      <p:sp>
        <p:nvSpPr>
          <p:cNvPr id="17413" name="Text Box 5"/>
          <p:cNvSpPr txBox="1">
            <a:spLocks noChangeArrowheads="1"/>
          </p:cNvSpPr>
          <p:nvPr/>
        </p:nvSpPr>
        <p:spPr bwMode="auto">
          <a:xfrm>
            <a:off x="1752600" y="4495800"/>
            <a:ext cx="2208213" cy="457200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b="1" dirty="0">
                <a:latin typeface="Calibri" pitchFamily="34" charset="0"/>
                <a:cs typeface="Calibri" pitchFamily="34" charset="0"/>
              </a:rPr>
              <a:t>Virtual address</a:t>
            </a:r>
          </a:p>
        </p:txBody>
      </p:sp>
      <p:sp>
        <p:nvSpPr>
          <p:cNvPr id="17414" name="Line 6"/>
          <p:cNvSpPr>
            <a:spLocks noChangeShapeType="1"/>
          </p:cNvSpPr>
          <p:nvPr/>
        </p:nvSpPr>
        <p:spPr bwMode="auto">
          <a:xfrm>
            <a:off x="4419600" y="4114800"/>
            <a:ext cx="4572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/>
          <a:lstStyle/>
          <a:p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7415" name="Rectangle 7"/>
          <p:cNvSpPr>
            <a:spLocks noChangeArrowheads="1"/>
          </p:cNvSpPr>
          <p:nvPr/>
        </p:nvSpPr>
        <p:spPr bwMode="auto">
          <a:xfrm>
            <a:off x="5029200" y="3886200"/>
            <a:ext cx="2819400" cy="533400"/>
          </a:xfrm>
          <a:prstGeom prst="rect">
            <a:avLst/>
          </a:prstGeom>
          <a:solidFill>
            <a:srgbClr val="FF66FF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b="1" dirty="0">
                <a:latin typeface="Calibri" pitchFamily="34" charset="0"/>
                <a:cs typeface="Calibri" pitchFamily="34" charset="0"/>
              </a:rPr>
              <a:t>0x3C00</a:t>
            </a:r>
          </a:p>
        </p:txBody>
      </p:sp>
      <p:sp>
        <p:nvSpPr>
          <p:cNvPr id="17416" name="Text Box 8"/>
          <p:cNvSpPr txBox="1">
            <a:spLocks noChangeArrowheads="1"/>
          </p:cNvSpPr>
          <p:nvPr/>
        </p:nvSpPr>
        <p:spPr bwMode="auto">
          <a:xfrm>
            <a:off x="5181600" y="4495800"/>
            <a:ext cx="2590800" cy="457200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b="1" dirty="0">
                <a:latin typeface="Calibri" pitchFamily="34" charset="0"/>
                <a:cs typeface="Calibri" pitchFamily="34" charset="0"/>
              </a:rPr>
              <a:t>Physical address</a:t>
            </a:r>
          </a:p>
        </p:txBody>
      </p:sp>
      <p:sp>
        <p:nvSpPr>
          <p:cNvPr id="697353" name="Rectangle 9"/>
          <p:cNvSpPr>
            <a:spLocks noChangeArrowheads="1"/>
          </p:cNvSpPr>
          <p:nvPr/>
        </p:nvSpPr>
        <p:spPr bwMode="auto">
          <a:xfrm>
            <a:off x="5029200" y="3886200"/>
            <a:ext cx="2819400" cy="533400"/>
          </a:xfrm>
          <a:prstGeom prst="rect">
            <a:avLst/>
          </a:prstGeom>
          <a:solidFill>
            <a:srgbClr val="FF66FF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b="1" dirty="0">
                <a:latin typeface="Calibri" pitchFamily="34" charset="0"/>
                <a:cs typeface="Calibri" pitchFamily="34" charset="0"/>
              </a:rPr>
              <a:t>Disk ID 803C4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499F013-3DE3-4A00-84F9-DBB071128434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11" name="Rectangle 6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EECS 370: Introduction to Computer Organization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7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7353" grpId="0" animBg="1" autoUpdateAnimBg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Why Virtual Memory?</a:t>
            </a:r>
          </a:p>
        </p:txBody>
      </p:sp>
      <p:sp>
        <p:nvSpPr>
          <p:cNvPr id="18435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566738" y="1524000"/>
            <a:ext cx="8001000" cy="4495800"/>
          </a:xfrm>
        </p:spPr>
        <p:txBody>
          <a:bodyPr/>
          <a:lstStyle/>
          <a:p>
            <a:r>
              <a:rPr lang="en-US" dirty="0"/>
              <a:t>Virtual memory enables multiple programs to share the physical memory.</a:t>
            </a:r>
          </a:p>
          <a:p>
            <a:endParaRPr lang="en-US" dirty="0"/>
          </a:p>
          <a:p>
            <a:r>
              <a:rPr lang="en-US" dirty="0"/>
              <a:t>Provides following 3 capabilities to the programs:</a:t>
            </a:r>
          </a:p>
          <a:p>
            <a:pPr marL="952500" lvl="1" indent="-514350">
              <a:buFont typeface="+mj-lt"/>
              <a:buAutoNum type="arabicPeriod"/>
            </a:pPr>
            <a:r>
              <a:rPr lang="en-US" b="1" dirty="0">
                <a:solidFill>
                  <a:srgbClr val="FF0000"/>
                </a:solidFill>
              </a:rPr>
              <a:t>Transparency</a:t>
            </a:r>
          </a:p>
          <a:p>
            <a:pPr marL="835025" lvl="2" indent="0">
              <a:buNone/>
            </a:pPr>
            <a:r>
              <a:rPr lang="en-US" dirty="0"/>
              <a:t>- Don’t need to know how other programs are using memory</a:t>
            </a:r>
          </a:p>
          <a:p>
            <a:pPr marL="952500" lvl="1" indent="-514350">
              <a:buFont typeface="+mj-lt"/>
              <a:buAutoNum type="arabicPeriod"/>
            </a:pPr>
            <a:r>
              <a:rPr lang="en-US" b="1" dirty="0">
                <a:solidFill>
                  <a:srgbClr val="FF0000"/>
                </a:solidFill>
              </a:rPr>
              <a:t>Protection</a:t>
            </a:r>
          </a:p>
          <a:p>
            <a:pPr marL="835025" lvl="2" indent="0">
              <a:buNone/>
            </a:pPr>
            <a:r>
              <a:rPr lang="en-US" dirty="0"/>
              <a:t>- No program can modify the data of any other program</a:t>
            </a:r>
          </a:p>
          <a:p>
            <a:pPr marL="952500" lvl="1" indent="-514350">
              <a:buFont typeface="+mj-lt"/>
              <a:buAutoNum type="arabicPeriod"/>
            </a:pPr>
            <a:r>
              <a:rPr lang="en-US" b="1" dirty="0">
                <a:solidFill>
                  <a:srgbClr val="FF0000"/>
                </a:solidFill>
              </a:rPr>
              <a:t>Programs not limited by DRAM capacity</a:t>
            </a:r>
          </a:p>
          <a:p>
            <a:pPr marL="835025" lvl="2" indent="0">
              <a:buNone/>
            </a:pPr>
            <a:r>
              <a:rPr lang="en-US" dirty="0"/>
              <a:t>- Each program can have more data than DRAM size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B5FB952-3926-47D3-A775-7303B2803608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EECS 370: Introduction to Computer Organization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/>
          <p:cNvSpPr>
            <a:spLocks noChangeArrowheads="1"/>
          </p:cNvSpPr>
          <p:nvPr/>
        </p:nvSpPr>
        <p:spPr bwMode="auto">
          <a:xfrm>
            <a:off x="793589" y="1752600"/>
            <a:ext cx="4921411" cy="343068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en-US" sz="1400" b="1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Revisit real system view—multitasking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EECS 370: Introduction to Computer Organization</a:t>
            </a:r>
          </a:p>
          <a:p>
            <a:pPr>
              <a:defRPr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AC6BD89-2FC4-40E2-A3F4-8944F0C81D9F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1173900" y="2117962"/>
            <a:ext cx="782504" cy="1062688"/>
            <a:chOff x="7974852" y="2827841"/>
            <a:chExt cx="782504" cy="2181619"/>
          </a:xfrm>
        </p:grpSpPr>
        <p:grpSp>
          <p:nvGrpSpPr>
            <p:cNvPr id="7" name="Group 6"/>
            <p:cNvGrpSpPr/>
            <p:nvPr/>
          </p:nvGrpSpPr>
          <p:grpSpPr>
            <a:xfrm>
              <a:off x="7974853" y="2827841"/>
              <a:ext cx="782503" cy="2181619"/>
              <a:chOff x="6151697" y="1308304"/>
              <a:chExt cx="782503" cy="1332369"/>
            </a:xfrm>
          </p:grpSpPr>
          <p:sp>
            <p:nvSpPr>
              <p:cNvPr id="9" name="Rectangle 8"/>
              <p:cNvSpPr>
                <a:spLocks noChangeArrowheads="1"/>
              </p:cNvSpPr>
              <p:nvPr/>
            </p:nvSpPr>
            <p:spPr bwMode="auto">
              <a:xfrm>
                <a:off x="6151697" y="1308304"/>
                <a:ext cx="782503" cy="1332369"/>
              </a:xfrm>
              <a:prstGeom prst="rect">
                <a:avLst/>
              </a:prstGeom>
              <a:solidFill>
                <a:srgbClr val="EAEAEA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  <a:latin typeface="Calibri"/>
                  <a:cs typeface="Calibri"/>
                </a:endParaRPr>
              </a:p>
            </p:txBody>
          </p:sp>
          <p:sp>
            <p:nvSpPr>
              <p:cNvPr id="10" name="Rectangle 9"/>
              <p:cNvSpPr>
                <a:spLocks noChangeArrowheads="1"/>
              </p:cNvSpPr>
              <p:nvPr/>
            </p:nvSpPr>
            <p:spPr bwMode="auto">
              <a:xfrm>
                <a:off x="6151697" y="1308304"/>
                <a:ext cx="782503" cy="274068"/>
              </a:xfrm>
              <a:prstGeom prst="rect">
                <a:avLst/>
              </a:prstGeom>
              <a:solidFill>
                <a:srgbClr val="B7CBF0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:r>
                  <a:rPr lang="en-US" sz="1400" dirty="0">
                    <a:solidFill>
                      <a:srgbClr val="000000"/>
                    </a:solidFill>
                    <a:latin typeface="Calibri"/>
                    <a:cs typeface="Calibri"/>
                  </a:rPr>
                  <a:t>Code</a:t>
                </a:r>
              </a:p>
            </p:txBody>
          </p:sp>
          <p:sp>
            <p:nvSpPr>
              <p:cNvPr id="13" name="Rectangle 12"/>
              <p:cNvSpPr>
                <a:spLocks noChangeArrowheads="1"/>
              </p:cNvSpPr>
              <p:nvPr/>
            </p:nvSpPr>
            <p:spPr bwMode="auto">
              <a:xfrm>
                <a:off x="6151697" y="1582372"/>
                <a:ext cx="782503" cy="270684"/>
              </a:xfrm>
              <a:prstGeom prst="rect">
                <a:avLst/>
              </a:prstGeom>
              <a:solidFill>
                <a:srgbClr val="CCFFCC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sz="1400" dirty="0">
                    <a:solidFill>
                      <a:srgbClr val="000000"/>
                    </a:solidFill>
                    <a:latin typeface="Calibri"/>
                    <a:cs typeface="Calibri"/>
                  </a:rPr>
                  <a:t>Static Data</a:t>
                </a:r>
              </a:p>
            </p:txBody>
          </p:sp>
          <p:sp>
            <p:nvSpPr>
              <p:cNvPr id="14" name="Rectangle 13"/>
              <p:cNvSpPr>
                <a:spLocks noChangeArrowheads="1"/>
              </p:cNvSpPr>
              <p:nvPr/>
            </p:nvSpPr>
            <p:spPr bwMode="auto">
              <a:xfrm>
                <a:off x="6151697" y="2408037"/>
                <a:ext cx="782503" cy="232636"/>
              </a:xfrm>
              <a:prstGeom prst="rect">
                <a:avLst/>
              </a:prstGeom>
              <a:solidFill>
                <a:srgbClr val="FFFF99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sz="1400" dirty="0">
                    <a:solidFill>
                      <a:srgbClr val="000000"/>
                    </a:solidFill>
                    <a:latin typeface="Calibri"/>
                    <a:cs typeface="Calibri"/>
                  </a:rPr>
                  <a:t>Stack</a:t>
                </a:r>
              </a:p>
            </p:txBody>
          </p:sp>
          <p:sp>
            <p:nvSpPr>
              <p:cNvPr id="15" name="AutoShape 13"/>
              <p:cNvSpPr>
                <a:spLocks noChangeArrowheads="1"/>
              </p:cNvSpPr>
              <p:nvPr/>
            </p:nvSpPr>
            <p:spPr bwMode="auto">
              <a:xfrm flipV="1">
                <a:off x="6490077" y="2281145"/>
                <a:ext cx="105744" cy="105744"/>
              </a:xfrm>
              <a:prstGeom prst="downArrow">
                <a:avLst>
                  <a:gd name="adj1" fmla="val 56250"/>
                  <a:gd name="adj2" fmla="val 46181"/>
                </a:avLst>
              </a:prstGeom>
              <a:solidFill>
                <a:srgbClr val="FFFF99"/>
              </a:solidFill>
              <a:ln w="19050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  <a:latin typeface="Calibri"/>
                  <a:cs typeface="Calibri"/>
                </a:endParaRPr>
              </a:p>
            </p:txBody>
          </p:sp>
          <p:sp>
            <p:nvSpPr>
              <p:cNvPr id="16" name="AutoShape 14"/>
              <p:cNvSpPr>
                <a:spLocks noChangeArrowheads="1"/>
              </p:cNvSpPr>
              <p:nvPr/>
            </p:nvSpPr>
            <p:spPr bwMode="auto">
              <a:xfrm>
                <a:off x="6490076" y="2151162"/>
                <a:ext cx="105744" cy="105744"/>
              </a:xfrm>
              <a:prstGeom prst="downArrow">
                <a:avLst>
                  <a:gd name="adj1" fmla="val 56250"/>
                  <a:gd name="adj2" fmla="val 46181"/>
                </a:avLst>
              </a:prstGeom>
              <a:solidFill>
                <a:schemeClr val="accent2">
                  <a:lumMod val="20000"/>
                  <a:lumOff val="80000"/>
                </a:schemeClr>
              </a:solidFill>
              <a:ln w="19050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  <a:latin typeface="Calibri"/>
                  <a:cs typeface="Calibri"/>
                </a:endParaRPr>
              </a:p>
            </p:txBody>
          </p:sp>
        </p:grpSp>
        <p:sp>
          <p:nvSpPr>
            <p:cNvPr id="8" name="Rectangle 11"/>
            <p:cNvSpPr>
              <a:spLocks noChangeArrowheads="1"/>
            </p:cNvSpPr>
            <p:nvPr/>
          </p:nvSpPr>
          <p:spPr bwMode="auto">
            <a:xfrm>
              <a:off x="7974852" y="3700618"/>
              <a:ext cx="782503" cy="50991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1400" dirty="0">
                  <a:solidFill>
                    <a:srgbClr val="000000"/>
                  </a:solidFill>
                  <a:latin typeface="Calibri"/>
                  <a:cs typeface="Calibri"/>
                </a:rPr>
                <a:t>Heap Data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2510222" y="2125401"/>
            <a:ext cx="782504" cy="1062688"/>
            <a:chOff x="7974852" y="2827841"/>
            <a:chExt cx="782504" cy="2181619"/>
          </a:xfrm>
        </p:grpSpPr>
        <p:grpSp>
          <p:nvGrpSpPr>
            <p:cNvPr id="18" name="Group 17"/>
            <p:cNvGrpSpPr/>
            <p:nvPr/>
          </p:nvGrpSpPr>
          <p:grpSpPr>
            <a:xfrm>
              <a:off x="7974853" y="2827841"/>
              <a:ext cx="782503" cy="2181619"/>
              <a:chOff x="6151697" y="1308304"/>
              <a:chExt cx="782503" cy="1332369"/>
            </a:xfrm>
          </p:grpSpPr>
          <p:sp>
            <p:nvSpPr>
              <p:cNvPr id="20" name="Rectangle 19"/>
              <p:cNvSpPr>
                <a:spLocks noChangeArrowheads="1"/>
              </p:cNvSpPr>
              <p:nvPr/>
            </p:nvSpPr>
            <p:spPr bwMode="auto">
              <a:xfrm>
                <a:off x="6151697" y="1308304"/>
                <a:ext cx="782503" cy="1332369"/>
              </a:xfrm>
              <a:prstGeom prst="rect">
                <a:avLst/>
              </a:prstGeom>
              <a:solidFill>
                <a:srgbClr val="EAEAEA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  <a:latin typeface="Calibri"/>
                  <a:cs typeface="Calibri"/>
                </a:endParaRPr>
              </a:p>
            </p:txBody>
          </p:sp>
          <p:sp>
            <p:nvSpPr>
              <p:cNvPr id="21" name="Rectangle 20"/>
              <p:cNvSpPr>
                <a:spLocks noChangeArrowheads="1"/>
              </p:cNvSpPr>
              <p:nvPr/>
            </p:nvSpPr>
            <p:spPr bwMode="auto">
              <a:xfrm>
                <a:off x="6151697" y="1308304"/>
                <a:ext cx="782503" cy="274068"/>
              </a:xfrm>
              <a:prstGeom prst="rect">
                <a:avLst/>
              </a:prstGeom>
              <a:solidFill>
                <a:srgbClr val="B7CBF0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:r>
                  <a:rPr lang="en-US" sz="1400" dirty="0">
                    <a:solidFill>
                      <a:srgbClr val="000000"/>
                    </a:solidFill>
                    <a:latin typeface="Calibri"/>
                    <a:cs typeface="Calibri"/>
                  </a:rPr>
                  <a:t>Code</a:t>
                </a:r>
              </a:p>
            </p:txBody>
          </p:sp>
          <p:sp>
            <p:nvSpPr>
              <p:cNvPr id="24" name="Rectangle 23"/>
              <p:cNvSpPr>
                <a:spLocks noChangeArrowheads="1"/>
              </p:cNvSpPr>
              <p:nvPr/>
            </p:nvSpPr>
            <p:spPr bwMode="auto">
              <a:xfrm>
                <a:off x="6151697" y="1582372"/>
                <a:ext cx="782503" cy="270684"/>
              </a:xfrm>
              <a:prstGeom prst="rect">
                <a:avLst/>
              </a:prstGeom>
              <a:solidFill>
                <a:srgbClr val="CCFFCC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sz="1400" dirty="0">
                    <a:solidFill>
                      <a:srgbClr val="000000"/>
                    </a:solidFill>
                    <a:latin typeface="Calibri"/>
                    <a:cs typeface="Calibri"/>
                  </a:rPr>
                  <a:t>Static Data</a:t>
                </a:r>
              </a:p>
            </p:txBody>
          </p:sp>
          <p:sp>
            <p:nvSpPr>
              <p:cNvPr id="25" name="Rectangle 24"/>
              <p:cNvSpPr>
                <a:spLocks noChangeArrowheads="1"/>
              </p:cNvSpPr>
              <p:nvPr/>
            </p:nvSpPr>
            <p:spPr bwMode="auto">
              <a:xfrm>
                <a:off x="6151697" y="2408037"/>
                <a:ext cx="782503" cy="232636"/>
              </a:xfrm>
              <a:prstGeom prst="rect">
                <a:avLst/>
              </a:prstGeom>
              <a:solidFill>
                <a:srgbClr val="FFFF99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sz="1400" dirty="0">
                    <a:solidFill>
                      <a:srgbClr val="000000"/>
                    </a:solidFill>
                    <a:latin typeface="Calibri"/>
                    <a:cs typeface="Calibri"/>
                  </a:rPr>
                  <a:t>Stack</a:t>
                </a:r>
              </a:p>
            </p:txBody>
          </p:sp>
          <p:sp>
            <p:nvSpPr>
              <p:cNvPr id="26" name="AutoShape 13"/>
              <p:cNvSpPr>
                <a:spLocks noChangeArrowheads="1"/>
              </p:cNvSpPr>
              <p:nvPr/>
            </p:nvSpPr>
            <p:spPr bwMode="auto">
              <a:xfrm flipV="1">
                <a:off x="6490077" y="2281145"/>
                <a:ext cx="105744" cy="105744"/>
              </a:xfrm>
              <a:prstGeom prst="downArrow">
                <a:avLst>
                  <a:gd name="adj1" fmla="val 56250"/>
                  <a:gd name="adj2" fmla="val 46181"/>
                </a:avLst>
              </a:prstGeom>
              <a:solidFill>
                <a:srgbClr val="FFFF99"/>
              </a:solidFill>
              <a:ln w="19050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  <a:latin typeface="Calibri"/>
                  <a:cs typeface="Calibri"/>
                </a:endParaRPr>
              </a:p>
            </p:txBody>
          </p:sp>
          <p:sp>
            <p:nvSpPr>
              <p:cNvPr id="27" name="AutoShape 14"/>
              <p:cNvSpPr>
                <a:spLocks noChangeArrowheads="1"/>
              </p:cNvSpPr>
              <p:nvPr/>
            </p:nvSpPr>
            <p:spPr bwMode="auto">
              <a:xfrm>
                <a:off x="6490076" y="2151162"/>
                <a:ext cx="105744" cy="105744"/>
              </a:xfrm>
              <a:prstGeom prst="downArrow">
                <a:avLst>
                  <a:gd name="adj1" fmla="val 56250"/>
                  <a:gd name="adj2" fmla="val 46181"/>
                </a:avLst>
              </a:prstGeom>
              <a:solidFill>
                <a:schemeClr val="accent2">
                  <a:lumMod val="20000"/>
                  <a:lumOff val="80000"/>
                </a:schemeClr>
              </a:solidFill>
              <a:ln w="19050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  <a:latin typeface="Calibri"/>
                  <a:cs typeface="Calibri"/>
                </a:endParaRPr>
              </a:p>
            </p:txBody>
          </p:sp>
        </p:grpSp>
        <p:sp>
          <p:nvSpPr>
            <p:cNvPr id="19" name="Rectangle 11"/>
            <p:cNvSpPr>
              <a:spLocks noChangeArrowheads="1"/>
            </p:cNvSpPr>
            <p:nvPr/>
          </p:nvSpPr>
          <p:spPr bwMode="auto">
            <a:xfrm>
              <a:off x="7974852" y="3700618"/>
              <a:ext cx="782503" cy="50991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1400" dirty="0">
                  <a:solidFill>
                    <a:srgbClr val="000000"/>
                  </a:solidFill>
                  <a:latin typeface="Calibri"/>
                  <a:cs typeface="Calibri"/>
                </a:rPr>
                <a:t>Heap Data</a:t>
              </a: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4399096" y="2120018"/>
            <a:ext cx="782504" cy="1062688"/>
            <a:chOff x="7974852" y="2827841"/>
            <a:chExt cx="782504" cy="2181619"/>
          </a:xfrm>
        </p:grpSpPr>
        <p:grpSp>
          <p:nvGrpSpPr>
            <p:cNvPr id="29" name="Group 28"/>
            <p:cNvGrpSpPr/>
            <p:nvPr/>
          </p:nvGrpSpPr>
          <p:grpSpPr>
            <a:xfrm>
              <a:off x="7974853" y="2827841"/>
              <a:ext cx="782503" cy="2181619"/>
              <a:chOff x="6151697" y="1308304"/>
              <a:chExt cx="782503" cy="1332369"/>
            </a:xfrm>
          </p:grpSpPr>
          <p:sp>
            <p:nvSpPr>
              <p:cNvPr id="31" name="Rectangle 30"/>
              <p:cNvSpPr>
                <a:spLocks noChangeArrowheads="1"/>
              </p:cNvSpPr>
              <p:nvPr/>
            </p:nvSpPr>
            <p:spPr bwMode="auto">
              <a:xfrm>
                <a:off x="6151697" y="1308304"/>
                <a:ext cx="782503" cy="1332369"/>
              </a:xfrm>
              <a:prstGeom prst="rect">
                <a:avLst/>
              </a:prstGeom>
              <a:solidFill>
                <a:srgbClr val="EAEAEA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  <a:latin typeface="Calibri"/>
                  <a:cs typeface="Calibri"/>
                </a:endParaRPr>
              </a:p>
            </p:txBody>
          </p:sp>
          <p:sp>
            <p:nvSpPr>
              <p:cNvPr id="32" name="Rectangle 31"/>
              <p:cNvSpPr>
                <a:spLocks noChangeArrowheads="1"/>
              </p:cNvSpPr>
              <p:nvPr/>
            </p:nvSpPr>
            <p:spPr bwMode="auto">
              <a:xfrm>
                <a:off x="6151697" y="1308304"/>
                <a:ext cx="782503" cy="274068"/>
              </a:xfrm>
              <a:prstGeom prst="rect">
                <a:avLst/>
              </a:prstGeom>
              <a:solidFill>
                <a:srgbClr val="B7CBF0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:r>
                  <a:rPr lang="en-US" sz="1400" dirty="0">
                    <a:solidFill>
                      <a:srgbClr val="000000"/>
                    </a:solidFill>
                    <a:latin typeface="Calibri"/>
                    <a:cs typeface="Calibri"/>
                  </a:rPr>
                  <a:t>Code</a:t>
                </a:r>
              </a:p>
            </p:txBody>
          </p:sp>
          <p:sp>
            <p:nvSpPr>
              <p:cNvPr id="35" name="Rectangle 34"/>
              <p:cNvSpPr>
                <a:spLocks noChangeArrowheads="1"/>
              </p:cNvSpPr>
              <p:nvPr/>
            </p:nvSpPr>
            <p:spPr bwMode="auto">
              <a:xfrm>
                <a:off x="6151697" y="1582372"/>
                <a:ext cx="782503" cy="270684"/>
              </a:xfrm>
              <a:prstGeom prst="rect">
                <a:avLst/>
              </a:prstGeom>
              <a:solidFill>
                <a:srgbClr val="CCFFCC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sz="1400" dirty="0">
                    <a:solidFill>
                      <a:srgbClr val="000000"/>
                    </a:solidFill>
                    <a:latin typeface="Calibri"/>
                    <a:cs typeface="Calibri"/>
                  </a:rPr>
                  <a:t>Static Data</a:t>
                </a:r>
              </a:p>
            </p:txBody>
          </p:sp>
          <p:sp>
            <p:nvSpPr>
              <p:cNvPr id="36" name="Rectangle 35"/>
              <p:cNvSpPr>
                <a:spLocks noChangeArrowheads="1"/>
              </p:cNvSpPr>
              <p:nvPr/>
            </p:nvSpPr>
            <p:spPr bwMode="auto">
              <a:xfrm>
                <a:off x="6151697" y="2408037"/>
                <a:ext cx="782503" cy="232636"/>
              </a:xfrm>
              <a:prstGeom prst="rect">
                <a:avLst/>
              </a:prstGeom>
              <a:solidFill>
                <a:srgbClr val="FFFF99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sz="1400" dirty="0">
                    <a:solidFill>
                      <a:srgbClr val="000000"/>
                    </a:solidFill>
                    <a:latin typeface="Calibri"/>
                    <a:cs typeface="Calibri"/>
                  </a:rPr>
                  <a:t>Stack</a:t>
                </a:r>
              </a:p>
            </p:txBody>
          </p:sp>
          <p:sp>
            <p:nvSpPr>
              <p:cNvPr id="37" name="AutoShape 13"/>
              <p:cNvSpPr>
                <a:spLocks noChangeArrowheads="1"/>
              </p:cNvSpPr>
              <p:nvPr/>
            </p:nvSpPr>
            <p:spPr bwMode="auto">
              <a:xfrm flipV="1">
                <a:off x="6490077" y="2281145"/>
                <a:ext cx="105744" cy="105744"/>
              </a:xfrm>
              <a:prstGeom prst="downArrow">
                <a:avLst>
                  <a:gd name="adj1" fmla="val 56250"/>
                  <a:gd name="adj2" fmla="val 46181"/>
                </a:avLst>
              </a:prstGeom>
              <a:solidFill>
                <a:srgbClr val="FFFF99"/>
              </a:solidFill>
              <a:ln w="19050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  <a:latin typeface="Calibri"/>
                  <a:cs typeface="Calibri"/>
                </a:endParaRPr>
              </a:p>
            </p:txBody>
          </p:sp>
          <p:sp>
            <p:nvSpPr>
              <p:cNvPr id="38" name="AutoShape 14"/>
              <p:cNvSpPr>
                <a:spLocks noChangeArrowheads="1"/>
              </p:cNvSpPr>
              <p:nvPr/>
            </p:nvSpPr>
            <p:spPr bwMode="auto">
              <a:xfrm>
                <a:off x="6490076" y="2151162"/>
                <a:ext cx="105744" cy="105744"/>
              </a:xfrm>
              <a:prstGeom prst="downArrow">
                <a:avLst>
                  <a:gd name="adj1" fmla="val 56250"/>
                  <a:gd name="adj2" fmla="val 46181"/>
                </a:avLst>
              </a:prstGeom>
              <a:solidFill>
                <a:schemeClr val="accent2">
                  <a:lumMod val="20000"/>
                  <a:lumOff val="80000"/>
                </a:schemeClr>
              </a:solidFill>
              <a:ln w="19050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  <a:latin typeface="Calibri"/>
                  <a:cs typeface="Calibri"/>
                </a:endParaRPr>
              </a:p>
            </p:txBody>
          </p:sp>
        </p:grpSp>
        <p:sp>
          <p:nvSpPr>
            <p:cNvPr id="30" name="Rectangle 11"/>
            <p:cNvSpPr>
              <a:spLocks noChangeArrowheads="1"/>
            </p:cNvSpPr>
            <p:nvPr/>
          </p:nvSpPr>
          <p:spPr bwMode="auto">
            <a:xfrm>
              <a:off x="7974852" y="3700618"/>
              <a:ext cx="782503" cy="50991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1400" dirty="0">
                  <a:solidFill>
                    <a:srgbClr val="000000"/>
                  </a:solidFill>
                  <a:latin typeface="Calibri"/>
                  <a:cs typeface="Calibri"/>
                </a:rPr>
                <a:t>Heap Data</a:t>
              </a:r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3673037" y="2412896"/>
            <a:ext cx="4476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Calibri" charset="0"/>
                <a:ea typeface="Calibri" charset="0"/>
                <a:cs typeface="Calibri" charset="0"/>
              </a:rPr>
              <a:t>...</a:t>
            </a:r>
          </a:p>
        </p:txBody>
      </p:sp>
      <p:sp>
        <p:nvSpPr>
          <p:cNvPr id="43" name="Rectangle 42"/>
          <p:cNvSpPr>
            <a:spLocks noChangeArrowheads="1"/>
          </p:cNvSpPr>
          <p:nvPr/>
        </p:nvSpPr>
        <p:spPr bwMode="auto">
          <a:xfrm>
            <a:off x="6585528" y="2013064"/>
            <a:ext cx="965787" cy="2332018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000" b="1" dirty="0">
                <a:solidFill>
                  <a:srgbClr val="000000"/>
                </a:solidFill>
                <a:latin typeface="Calibri"/>
                <a:cs typeface="Calibri"/>
              </a:rPr>
              <a:t>Physical</a:t>
            </a:r>
          </a:p>
          <a:p>
            <a:pPr algn="ctr"/>
            <a:r>
              <a:rPr lang="en-US" sz="2000" b="1" dirty="0">
                <a:solidFill>
                  <a:srgbClr val="000000"/>
                </a:solidFill>
                <a:latin typeface="Calibri"/>
                <a:cs typeface="Calibri"/>
              </a:rPr>
              <a:t>Memory</a:t>
            </a:r>
          </a:p>
          <a:p>
            <a:pPr algn="ctr"/>
            <a:r>
              <a:rPr lang="en-US" sz="2000" b="1" dirty="0">
                <a:solidFill>
                  <a:srgbClr val="000000"/>
                </a:solidFill>
                <a:latin typeface="Calibri"/>
                <a:cs typeface="Calibri"/>
              </a:rPr>
              <a:t>(DRAM)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2282102" y="4368225"/>
            <a:ext cx="19820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Calibri" charset="0"/>
                <a:ea typeface="Calibri" charset="0"/>
                <a:cs typeface="Calibri" charset="0"/>
              </a:rPr>
              <a:t>Processor</a:t>
            </a:r>
          </a:p>
        </p:txBody>
      </p:sp>
      <p:sp>
        <p:nvSpPr>
          <p:cNvPr id="46" name="Left-Right Arrow 45"/>
          <p:cNvSpPr/>
          <p:nvPr/>
        </p:nvSpPr>
        <p:spPr bwMode="auto">
          <a:xfrm>
            <a:off x="5715000" y="3040114"/>
            <a:ext cx="870528" cy="314367"/>
          </a:xfrm>
          <a:prstGeom prst="leftRightArrow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6163327" y="4349607"/>
            <a:ext cx="19820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latin typeface="Calibri" charset="0"/>
                <a:ea typeface="Calibri" charset="0"/>
                <a:cs typeface="Calibri" charset="0"/>
              </a:rPr>
              <a:t>Smaller than the sum of all programs’ memory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1459" y="3277103"/>
            <a:ext cx="753129" cy="75312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7988" y="3271915"/>
            <a:ext cx="698940" cy="68635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6410" y="3271915"/>
            <a:ext cx="842250" cy="84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4664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Managing Virtual Memory—VM </a:t>
            </a:r>
          </a:p>
        </p:txBody>
      </p:sp>
      <p:sp>
        <p:nvSpPr>
          <p:cNvPr id="19459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566738" y="1676400"/>
            <a:ext cx="8348662" cy="4343400"/>
          </a:xfrm>
        </p:spPr>
        <p:txBody>
          <a:bodyPr/>
          <a:lstStyle/>
          <a:p>
            <a:pPr eaLnBrk="1" hangingPunct="1"/>
            <a:r>
              <a:rPr lang="en-US" dirty="0"/>
              <a:t>Managed by hardware logic </a:t>
            </a:r>
            <a:r>
              <a:rPr lang="en-US" b="1" i="1" dirty="0"/>
              <a:t>and </a:t>
            </a:r>
            <a:r>
              <a:rPr lang="en-US" dirty="0"/>
              <a:t>operating system software.</a:t>
            </a:r>
          </a:p>
          <a:p>
            <a:pPr lvl="1" eaLnBrk="1" hangingPunct="1"/>
            <a:r>
              <a:rPr lang="en-US" dirty="0"/>
              <a:t>Hardware for speed</a:t>
            </a:r>
          </a:p>
          <a:p>
            <a:pPr lvl="1" eaLnBrk="1" hangingPunct="1"/>
            <a:r>
              <a:rPr lang="en-US" dirty="0"/>
              <a:t>Software for flexibility and because disk storage is controlled by the operating system</a:t>
            </a:r>
          </a:p>
          <a:p>
            <a:pPr lvl="1" eaLnBrk="1" hangingPunct="1"/>
            <a:endParaRPr lang="en-US" dirty="0"/>
          </a:p>
          <a:p>
            <a:pPr eaLnBrk="1" hangingPunct="1"/>
            <a:r>
              <a:rPr lang="en-US" dirty="0"/>
              <a:t>The hardware must be designed to support VM*</a:t>
            </a:r>
          </a:p>
          <a:p>
            <a:pPr eaLnBrk="1" hangingPunct="1"/>
            <a:endParaRPr lang="en-US" dirty="0"/>
          </a:p>
          <a:p>
            <a:pPr eaLnBrk="1" hangingPunct="1"/>
            <a:endParaRPr lang="en-US" dirty="0"/>
          </a:p>
          <a:p>
            <a:pPr eaLnBrk="1" hangingPunct="1"/>
            <a:endParaRPr lang="en-US" dirty="0"/>
          </a:p>
          <a:p>
            <a:pPr marL="0" indent="0" eaLnBrk="1" hangingPunct="1">
              <a:buNone/>
            </a:pPr>
            <a:r>
              <a:rPr lang="en-US" sz="1600" dirty="0"/>
              <a:t>*(do not confuse VM for “Virtual Machine”, which is another concept entirely)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5554C29-B541-4A9F-B7B6-92C19CBF0C24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EECS 370: Introduction to Computer Organization 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EECS 370: Introduction to Computer Organization</a:t>
            </a:r>
          </a:p>
          <a:p>
            <a:pPr>
              <a:defRPr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AC6BD89-2FC4-40E2-A3F4-8944F0C81D9F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pic>
        <p:nvPicPr>
          <p:cNvPr id="197" name="Picture 19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1631950"/>
            <a:ext cx="2918325" cy="466725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1. How to achieve </a:t>
            </a:r>
            <a:r>
              <a:rPr lang="en-US" sz="3200" dirty="0">
                <a:solidFill>
                  <a:srgbClr val="FF0000"/>
                </a:solidFill>
              </a:rPr>
              <a:t>transparency &amp; protection</a:t>
            </a:r>
            <a:r>
              <a:rPr lang="en-US" sz="32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939667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CB3FD05-C0B9-4388-8F4A-EC85F2A3459D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pic>
        <p:nvPicPr>
          <p:cNvPr id="67" name="Picture 6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1618964"/>
            <a:ext cx="6896100" cy="4680236"/>
          </a:xfrm>
          <a:prstGeom prst="rect">
            <a:avLst/>
          </a:prstGeom>
        </p:spPr>
      </p:pic>
      <p:sp>
        <p:nvSpPr>
          <p:cNvPr id="69" name="Footer Placeholder 68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EECS 370: Introduction to Computer Organization </a:t>
            </a: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62C95591-43CB-3341-8B13-A21776A06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1. How to achieve </a:t>
            </a:r>
            <a:r>
              <a:rPr lang="en-US" sz="3200" dirty="0">
                <a:solidFill>
                  <a:srgbClr val="FF0000"/>
                </a:solidFill>
              </a:rPr>
              <a:t>transparency &amp; protection</a:t>
            </a:r>
            <a:r>
              <a:rPr lang="en-US" sz="32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9193161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1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Virtual memory terminology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74DE8B6-9759-48FF-A2D0-DA3363313C7C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10" name="Rectangle 6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EECS 370: Introduction to Computer Organization </a:t>
            </a:r>
          </a:p>
        </p:txBody>
      </p:sp>
      <p:sp>
        <p:nvSpPr>
          <p:cNvPr id="14" name="Rectangle 5"/>
          <p:cNvSpPr txBox="1">
            <a:spLocks noChangeArrowheads="1"/>
          </p:cNvSpPr>
          <p:nvPr/>
        </p:nvSpPr>
        <p:spPr bwMode="auto">
          <a:xfrm>
            <a:off x="566738" y="1290636"/>
            <a:ext cx="8577262" cy="54149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charset="2"/>
              <a:buChar char="q"/>
              <a:defRPr sz="240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0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Verdana" pitchFamily="32" charset="0"/>
              <a:buChar char="-"/>
              <a:defRPr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charset="2"/>
              <a:buChar char="n"/>
              <a:defRPr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5pPr>
            <a:lvl6pPr marL="25511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  <a:cs typeface="+mn-cs"/>
              </a:defRPr>
            </a:lvl6pPr>
            <a:lvl7pPr marL="30083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  <a:cs typeface="+mn-cs"/>
              </a:defRPr>
            </a:lvl7pPr>
            <a:lvl8pPr marL="34655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  <a:cs typeface="+mn-cs"/>
              </a:defRPr>
            </a:lvl8pPr>
            <a:lvl9pPr marL="39227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eaLnBrk="1" hangingPunct="1"/>
            <a:r>
              <a:rPr lang="en-US" kern="0" dirty="0"/>
              <a:t>Divide memory in chunks of </a:t>
            </a:r>
            <a:r>
              <a:rPr lang="en-US" b="1" u="sng" kern="0" dirty="0">
                <a:solidFill>
                  <a:srgbClr val="FF0000"/>
                </a:solidFill>
              </a:rPr>
              <a:t>Pages</a:t>
            </a:r>
            <a:r>
              <a:rPr lang="en-US" b="1" kern="0" dirty="0">
                <a:solidFill>
                  <a:srgbClr val="FF0000"/>
                </a:solidFill>
              </a:rPr>
              <a:t> </a:t>
            </a:r>
            <a:r>
              <a:rPr lang="en-US" kern="0" dirty="0"/>
              <a:t>(e.g., 4KB for x86)</a:t>
            </a:r>
          </a:p>
          <a:p>
            <a:pPr lvl="1" eaLnBrk="1" hangingPunct="1"/>
            <a:r>
              <a:rPr lang="en-US" kern="0" dirty="0"/>
              <a:t>Size of physical page = size of virtual page</a:t>
            </a:r>
          </a:p>
          <a:p>
            <a:pPr lvl="1" eaLnBrk="1" hangingPunct="1"/>
            <a:r>
              <a:rPr lang="en-US" kern="0" dirty="0"/>
              <a:t>A virtual address consists of</a:t>
            </a:r>
          </a:p>
          <a:p>
            <a:pPr lvl="2" eaLnBrk="1" hangingPunct="1"/>
            <a:r>
              <a:rPr lang="en-US" sz="1800" kern="0" dirty="0"/>
              <a:t>A virtual page number</a:t>
            </a:r>
          </a:p>
          <a:p>
            <a:pPr lvl="2" eaLnBrk="1" hangingPunct="1"/>
            <a:r>
              <a:rPr lang="en-US" sz="1800" kern="0" dirty="0"/>
              <a:t>A page offset field (low order bits of the address)</a:t>
            </a:r>
          </a:p>
          <a:p>
            <a:pPr lvl="2" eaLnBrk="1" hangingPunct="1"/>
            <a:endParaRPr lang="en-US" sz="1800" kern="0" dirty="0"/>
          </a:p>
          <a:p>
            <a:pPr lvl="2" eaLnBrk="1" hangingPunct="1"/>
            <a:endParaRPr lang="en-US" sz="1800" kern="0" dirty="0"/>
          </a:p>
          <a:p>
            <a:pPr lvl="2" eaLnBrk="1" hangingPunct="1"/>
            <a:endParaRPr lang="en-US" sz="1800" kern="0" dirty="0"/>
          </a:p>
          <a:p>
            <a:pPr lvl="2" eaLnBrk="1" hangingPunct="1"/>
            <a:endParaRPr lang="en-US" sz="1800" kern="0" dirty="0"/>
          </a:p>
          <a:p>
            <a:pPr eaLnBrk="1" hangingPunct="1"/>
            <a:endParaRPr lang="en-US" b="1" kern="0" dirty="0"/>
          </a:p>
          <a:p>
            <a:pPr eaLnBrk="1" hangingPunct="1"/>
            <a:endParaRPr lang="en-US" b="1" kern="0" dirty="0"/>
          </a:p>
          <a:p>
            <a:pPr eaLnBrk="1" hangingPunct="1"/>
            <a:r>
              <a:rPr lang="en-US" b="1" kern="0" dirty="0"/>
              <a:t>Virtual Page </a:t>
            </a:r>
            <a:r>
              <a:rPr lang="en-US" kern="0" dirty="0"/>
              <a:t>accesses that are not found in physical memory (DRAM) are called </a:t>
            </a:r>
            <a:r>
              <a:rPr lang="en-US" b="1" u="sng" kern="0" dirty="0">
                <a:solidFill>
                  <a:srgbClr val="FF0000"/>
                </a:solidFill>
              </a:rPr>
              <a:t>Page Faults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918936" y="3319046"/>
            <a:ext cx="7156450" cy="795754"/>
            <a:chOff x="918936" y="3319046"/>
            <a:chExt cx="7156450" cy="795754"/>
          </a:xfrm>
        </p:grpSpPr>
        <p:grpSp>
          <p:nvGrpSpPr>
            <p:cNvPr id="16" name="Group 15"/>
            <p:cNvGrpSpPr/>
            <p:nvPr/>
          </p:nvGrpSpPr>
          <p:grpSpPr>
            <a:xfrm>
              <a:off x="2912836" y="3319046"/>
              <a:ext cx="5162550" cy="795754"/>
              <a:chOff x="1600200" y="4540250"/>
              <a:chExt cx="5162550" cy="795754"/>
            </a:xfrm>
          </p:grpSpPr>
          <p:sp>
            <p:nvSpPr>
              <p:cNvPr id="18" name="Rectangle 17"/>
              <p:cNvSpPr>
                <a:spLocks noChangeArrowheads="1"/>
              </p:cNvSpPr>
              <p:nvPr/>
            </p:nvSpPr>
            <p:spPr bwMode="auto">
              <a:xfrm>
                <a:off x="1676400" y="4540250"/>
                <a:ext cx="3048000" cy="457200"/>
              </a:xfrm>
              <a:prstGeom prst="rect">
                <a:avLst/>
              </a:prstGeom>
              <a:solidFill>
                <a:srgbClr val="99FF99"/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b="1" dirty="0">
                    <a:latin typeface="Calibri" pitchFamily="34" charset="0"/>
                    <a:cs typeface="Calibri" pitchFamily="34" charset="0"/>
                  </a:rPr>
                  <a:t>Virtual page number</a:t>
                </a:r>
              </a:p>
            </p:txBody>
          </p:sp>
          <p:sp>
            <p:nvSpPr>
              <p:cNvPr id="19" name="Rectangle 18"/>
              <p:cNvSpPr>
                <a:spLocks noChangeArrowheads="1"/>
              </p:cNvSpPr>
              <p:nvPr/>
            </p:nvSpPr>
            <p:spPr bwMode="auto">
              <a:xfrm>
                <a:off x="4724400" y="4540250"/>
                <a:ext cx="1981200" cy="457200"/>
              </a:xfrm>
              <a:prstGeom prst="rect">
                <a:avLst/>
              </a:prstGeom>
              <a:solidFill>
                <a:srgbClr val="99FF99"/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b="1" dirty="0">
                    <a:latin typeface="Calibri" pitchFamily="34" charset="0"/>
                    <a:cs typeface="Calibri" pitchFamily="34" charset="0"/>
                  </a:rPr>
                  <a:t>Page offset</a:t>
                </a:r>
              </a:p>
            </p:txBody>
          </p:sp>
          <p:sp>
            <p:nvSpPr>
              <p:cNvPr id="20" name="Text Box 6"/>
              <p:cNvSpPr txBox="1">
                <a:spLocks noChangeArrowheads="1"/>
              </p:cNvSpPr>
              <p:nvPr/>
            </p:nvSpPr>
            <p:spPr bwMode="auto">
              <a:xfrm>
                <a:off x="6477000" y="4997450"/>
                <a:ext cx="285750" cy="336550"/>
              </a:xfrm>
              <a:prstGeom prst="rect">
                <a:avLst/>
              </a:prstGeom>
              <a:noFill/>
              <a:ln w="2857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en-US" sz="1600" b="1" dirty="0">
                    <a:latin typeface="Calibri" pitchFamily="34" charset="0"/>
                    <a:cs typeface="Calibri" pitchFamily="34" charset="0"/>
                  </a:rPr>
                  <a:t>0</a:t>
                </a:r>
              </a:p>
            </p:txBody>
          </p:sp>
          <p:sp>
            <p:nvSpPr>
              <p:cNvPr id="21" name="Text Box 7"/>
              <p:cNvSpPr txBox="1">
                <a:spLocks noChangeArrowheads="1"/>
              </p:cNvSpPr>
              <p:nvPr/>
            </p:nvSpPr>
            <p:spPr bwMode="auto">
              <a:xfrm>
                <a:off x="4648200" y="4997450"/>
                <a:ext cx="533400" cy="338554"/>
              </a:xfrm>
              <a:prstGeom prst="rect">
                <a:avLst/>
              </a:prstGeom>
              <a:noFill/>
              <a:ln w="2857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r>
                  <a:rPr lang="en-US" sz="1600" b="1" dirty="0">
                    <a:latin typeface="Calibri" pitchFamily="34" charset="0"/>
                    <a:cs typeface="Calibri" pitchFamily="34" charset="0"/>
                  </a:rPr>
                  <a:t>11</a:t>
                </a:r>
              </a:p>
            </p:txBody>
          </p:sp>
          <p:sp>
            <p:nvSpPr>
              <p:cNvPr id="22" name="Text Box 8"/>
              <p:cNvSpPr txBox="1">
                <a:spLocks noChangeArrowheads="1"/>
              </p:cNvSpPr>
              <p:nvPr/>
            </p:nvSpPr>
            <p:spPr bwMode="auto">
              <a:xfrm>
                <a:off x="1600200" y="4997450"/>
                <a:ext cx="533400" cy="338554"/>
              </a:xfrm>
              <a:prstGeom prst="rect">
                <a:avLst/>
              </a:prstGeom>
              <a:noFill/>
              <a:ln w="2857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r>
                  <a:rPr lang="en-US" sz="1600" b="1" dirty="0">
                    <a:latin typeface="Calibri" pitchFamily="34" charset="0"/>
                    <a:cs typeface="Calibri" pitchFamily="34" charset="0"/>
                  </a:rPr>
                  <a:t>31</a:t>
                </a:r>
              </a:p>
            </p:txBody>
          </p:sp>
        </p:grpSp>
        <p:sp>
          <p:nvSpPr>
            <p:cNvPr id="17" name="TextBox 16"/>
            <p:cNvSpPr txBox="1"/>
            <p:nvPr/>
          </p:nvSpPr>
          <p:spPr>
            <a:xfrm>
              <a:off x="918936" y="3319046"/>
              <a:ext cx="198755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b="1" dirty="0">
                  <a:latin typeface="Calibri" charset="0"/>
                  <a:ea typeface="Calibri" charset="0"/>
                  <a:cs typeface="Calibri" charset="0"/>
                </a:rPr>
                <a:t>Virtual address</a:t>
              </a: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914400" y="4462046"/>
            <a:ext cx="7160986" cy="795754"/>
            <a:chOff x="914400" y="4462046"/>
            <a:chExt cx="7160986" cy="795754"/>
          </a:xfrm>
        </p:grpSpPr>
        <p:grpSp>
          <p:nvGrpSpPr>
            <p:cNvPr id="24" name="Group 23"/>
            <p:cNvGrpSpPr/>
            <p:nvPr/>
          </p:nvGrpSpPr>
          <p:grpSpPr>
            <a:xfrm>
              <a:off x="2912836" y="4462046"/>
              <a:ext cx="5162550" cy="795754"/>
              <a:chOff x="1600200" y="4540250"/>
              <a:chExt cx="5162550" cy="795754"/>
            </a:xfrm>
          </p:grpSpPr>
          <p:sp>
            <p:nvSpPr>
              <p:cNvPr id="26" name="Rectangle 4"/>
              <p:cNvSpPr>
                <a:spLocks noChangeArrowheads="1"/>
              </p:cNvSpPr>
              <p:nvPr/>
            </p:nvSpPr>
            <p:spPr bwMode="auto">
              <a:xfrm>
                <a:off x="1676400" y="4540250"/>
                <a:ext cx="3048000" cy="457200"/>
              </a:xfrm>
              <a:prstGeom prst="rect">
                <a:avLst/>
              </a:prstGeom>
              <a:solidFill>
                <a:srgbClr val="00B0F0"/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b="1" dirty="0">
                    <a:latin typeface="Calibri" pitchFamily="34" charset="0"/>
                    <a:cs typeface="Calibri" pitchFamily="34" charset="0"/>
                  </a:rPr>
                  <a:t>Physical page number</a:t>
                </a:r>
              </a:p>
            </p:txBody>
          </p:sp>
          <p:sp>
            <p:nvSpPr>
              <p:cNvPr id="27" name="Rectangle 5"/>
              <p:cNvSpPr>
                <a:spLocks noChangeArrowheads="1"/>
              </p:cNvSpPr>
              <p:nvPr/>
            </p:nvSpPr>
            <p:spPr bwMode="auto">
              <a:xfrm>
                <a:off x="4724400" y="4540250"/>
                <a:ext cx="1981200" cy="457200"/>
              </a:xfrm>
              <a:prstGeom prst="rect">
                <a:avLst/>
              </a:prstGeom>
              <a:solidFill>
                <a:srgbClr val="00B0F0"/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b="1" dirty="0">
                    <a:latin typeface="Calibri" pitchFamily="34" charset="0"/>
                    <a:cs typeface="Calibri" pitchFamily="34" charset="0"/>
                  </a:rPr>
                  <a:t>Page offset</a:t>
                </a:r>
              </a:p>
            </p:txBody>
          </p:sp>
          <p:sp>
            <p:nvSpPr>
              <p:cNvPr id="28" name="Text Box 6"/>
              <p:cNvSpPr txBox="1">
                <a:spLocks noChangeArrowheads="1"/>
              </p:cNvSpPr>
              <p:nvPr/>
            </p:nvSpPr>
            <p:spPr bwMode="auto">
              <a:xfrm>
                <a:off x="6477000" y="4997450"/>
                <a:ext cx="285750" cy="336550"/>
              </a:xfrm>
              <a:prstGeom prst="rect">
                <a:avLst/>
              </a:prstGeom>
              <a:noFill/>
              <a:ln w="2857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en-US" sz="1600" b="1" dirty="0">
                    <a:latin typeface="Calibri" pitchFamily="34" charset="0"/>
                    <a:cs typeface="Calibri" pitchFamily="34" charset="0"/>
                  </a:rPr>
                  <a:t>0</a:t>
                </a:r>
              </a:p>
            </p:txBody>
          </p:sp>
          <p:sp>
            <p:nvSpPr>
              <p:cNvPr id="29" name="Text Box 7"/>
              <p:cNvSpPr txBox="1">
                <a:spLocks noChangeArrowheads="1"/>
              </p:cNvSpPr>
              <p:nvPr/>
            </p:nvSpPr>
            <p:spPr bwMode="auto">
              <a:xfrm>
                <a:off x="4648200" y="4997450"/>
                <a:ext cx="533400" cy="338554"/>
              </a:xfrm>
              <a:prstGeom prst="rect">
                <a:avLst/>
              </a:prstGeom>
              <a:noFill/>
              <a:ln w="2857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r>
                  <a:rPr lang="en-US" sz="1600" b="1" dirty="0">
                    <a:latin typeface="Calibri" pitchFamily="34" charset="0"/>
                    <a:cs typeface="Calibri" pitchFamily="34" charset="0"/>
                  </a:rPr>
                  <a:t>11</a:t>
                </a:r>
              </a:p>
            </p:txBody>
          </p:sp>
          <p:sp>
            <p:nvSpPr>
              <p:cNvPr id="30" name="Text Box 8"/>
              <p:cNvSpPr txBox="1">
                <a:spLocks noChangeArrowheads="1"/>
              </p:cNvSpPr>
              <p:nvPr/>
            </p:nvSpPr>
            <p:spPr bwMode="auto">
              <a:xfrm>
                <a:off x="1600200" y="4997450"/>
                <a:ext cx="533400" cy="338554"/>
              </a:xfrm>
              <a:prstGeom prst="rect">
                <a:avLst/>
              </a:prstGeom>
              <a:noFill/>
              <a:ln w="2857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r>
                  <a:rPr lang="en-US" sz="1600" b="1" dirty="0">
                    <a:latin typeface="Calibri" pitchFamily="34" charset="0"/>
                    <a:cs typeface="Calibri" pitchFamily="34" charset="0"/>
                  </a:rPr>
                  <a:t>31</a:t>
                </a:r>
              </a:p>
            </p:txBody>
          </p:sp>
        </p:grpSp>
        <p:sp>
          <p:nvSpPr>
            <p:cNvPr id="25" name="TextBox 24"/>
            <p:cNvSpPr txBox="1"/>
            <p:nvPr/>
          </p:nvSpPr>
          <p:spPr>
            <a:xfrm>
              <a:off x="914400" y="4475203"/>
              <a:ext cx="213813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b="1" dirty="0">
                  <a:latin typeface="Calibri" charset="0"/>
                  <a:ea typeface="Calibri" charset="0"/>
                  <a:cs typeface="Calibri" charset="0"/>
                </a:rPr>
                <a:t>Physical address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454072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04800"/>
            <a:ext cx="9067800" cy="838200"/>
          </a:xfrm>
        </p:spPr>
        <p:txBody>
          <a:bodyPr/>
          <a:lstStyle/>
          <a:p>
            <a:r>
              <a:rPr lang="en-US" dirty="0"/>
              <a:t>1. How to achieve </a:t>
            </a:r>
            <a:r>
              <a:rPr lang="en-US" dirty="0">
                <a:solidFill>
                  <a:srgbClr val="FF0000"/>
                </a:solidFill>
              </a:rPr>
              <a:t>transparency &amp; protection</a:t>
            </a:r>
            <a:r>
              <a:rPr lang="en-US" dirty="0"/>
              <a:t>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CB3FD05-C0B9-4388-8F4A-EC85F2A3459D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pic>
        <p:nvPicPr>
          <p:cNvPr id="84" name="Picture 8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700" y="1386073"/>
            <a:ext cx="7277100" cy="4862327"/>
          </a:xfrm>
          <a:prstGeom prst="rect">
            <a:avLst/>
          </a:prstGeom>
        </p:spPr>
      </p:pic>
      <p:sp>
        <p:nvSpPr>
          <p:cNvPr id="85" name="Footer Placeholder 8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EECS 370: Introduction to Computer Organization </a:t>
            </a:r>
          </a:p>
        </p:txBody>
      </p:sp>
    </p:spTree>
    <p:extLst>
      <p:ext uri="{BB962C8B-B14F-4D97-AF65-F5344CB8AC3E}">
        <p14:creationId xmlns:p14="http://schemas.microsoft.com/office/powerpoint/2010/main" val="15962530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Page Table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6738" y="1447800"/>
            <a:ext cx="8001000" cy="4572000"/>
          </a:xfrm>
        </p:spPr>
        <p:txBody>
          <a:bodyPr/>
          <a:lstStyle/>
          <a:p>
            <a:r>
              <a:rPr lang="en-US" dirty="0"/>
              <a:t>Contains address translation information i.e., virtual address ➔ physical address</a:t>
            </a:r>
          </a:p>
          <a:p>
            <a:r>
              <a:rPr lang="en-US" dirty="0"/>
              <a:t>Page tables are maintained by the operating system</a:t>
            </a:r>
          </a:p>
          <a:p>
            <a:r>
              <a:rPr lang="en-US" dirty="0"/>
              <a:t>Each process has its own page table</a:t>
            </a:r>
          </a:p>
          <a:p>
            <a:r>
              <a:rPr lang="en-US" dirty="0"/>
              <a:t>Page tables themselves are kept in memory by OS, and OS knows the physical address of the page tables</a:t>
            </a:r>
          </a:p>
          <a:p>
            <a:pPr lvl="1"/>
            <a:r>
              <a:rPr lang="en-US" dirty="0"/>
              <a:t>No address translation is required by the OS for accessing the page tables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CB3FD05-C0B9-4388-8F4A-EC85F2A3459D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EECS 370: Introduction to Computer Organization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7800" y="4191000"/>
            <a:ext cx="3193208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979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722313" y="2743200"/>
            <a:ext cx="7772400" cy="1362075"/>
          </a:xfrm>
        </p:spPr>
        <p:txBody>
          <a:bodyPr/>
          <a:lstStyle/>
          <a:p>
            <a:pPr algn="ctr"/>
            <a:r>
              <a:rPr lang="en-US" dirty="0"/>
              <a:t>Virtual Memory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DF7939-84CE-4035-93CC-E3078ABBF66E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3184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CB3FD05-C0B9-4388-8F4A-EC85F2A3459D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pic>
        <p:nvPicPr>
          <p:cNvPr id="84" name="Picture 8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9200" y="3581400"/>
            <a:ext cx="4305300" cy="2876665"/>
          </a:xfrm>
          <a:prstGeom prst="rect">
            <a:avLst/>
          </a:prstGeom>
        </p:spPr>
      </p:pic>
      <p:sp>
        <p:nvSpPr>
          <p:cNvPr id="85" name="Footer Placeholder 8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EECS 370: Introduction to Computer Organization 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566738" y="1981200"/>
            <a:ext cx="4386262" cy="4038600"/>
          </a:xfrm>
        </p:spPr>
        <p:txBody>
          <a:bodyPr/>
          <a:lstStyle/>
          <a:p>
            <a:r>
              <a:rPr lang="en-US" dirty="0"/>
              <a:t>Why have the idea of "pages"? Why not just have a mapping for each individual address?</a:t>
            </a:r>
          </a:p>
          <a:p>
            <a:pPr lvl="1"/>
            <a:r>
              <a:rPr lang="en-US" dirty="0"/>
              <a:t>Because then we would need a mapping entry for every single element of memory</a:t>
            </a:r>
          </a:p>
          <a:p>
            <a:pPr lvl="1"/>
            <a:r>
              <a:rPr lang="en-US" dirty="0"/>
              <a:t>The mapping data would take up as much space as the actual program data!</a:t>
            </a: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62C95591-43CB-3341-8B13-A21776A06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Why pages?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26659E9-F04E-44F9-B26F-AE39487AACE8}"/>
              </a:ext>
            </a:extLst>
          </p:cNvPr>
          <p:cNvSpPr/>
          <p:nvPr/>
        </p:nvSpPr>
        <p:spPr>
          <a:xfrm>
            <a:off x="5410200" y="914400"/>
            <a:ext cx="3657600" cy="2286000"/>
          </a:xfrm>
          <a:prstGeom prst="rect">
            <a:avLst/>
          </a:prstGeom>
          <a:solidFill>
            <a:srgbClr val="E833BF">
              <a:lumMod val="40000"/>
              <a:lumOff val="60000"/>
            </a:srgbClr>
          </a:solidFill>
          <a:ln w="9525" cap="rnd" cmpd="sng" algn="ctr">
            <a:solidFill>
              <a:srgbClr val="E833BF"/>
            </a:solidFill>
            <a:prstDash val="solid"/>
          </a:ln>
          <a:effectLst>
            <a:outerShdw blurRad="38100" dist="25400" dir="5400000" rotWithShape="0">
              <a:srgbClr val="000000">
                <a:alpha val="25000"/>
              </a:srgbClr>
            </a:outerShdw>
          </a:effectLst>
        </p:spPr>
        <p:txBody>
          <a:bodyPr rtlCol="0" anchor="t"/>
          <a:lstStyle/>
          <a:p>
            <a:pPr marL="0" marR="0" lvl="0" indent="0" defTabSz="45720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u="sng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cs typeface="+mn-cs"/>
              </a:rPr>
              <a:t>Poll:</a:t>
            </a:r>
            <a:r>
              <a:rPr kumimoji="0" lang="en-US" sz="1400" b="1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cs typeface="+mn-cs"/>
              </a:rPr>
              <a:t> </a:t>
            </a:r>
            <a:r>
              <a:rPr lang="en-US" sz="1400" b="1" kern="0" dirty="0">
                <a:solidFill>
                  <a:prstClr val="black"/>
                </a:solidFill>
                <a:latin typeface="Century Gothic"/>
                <a:cs typeface="+mn-cs"/>
              </a:rPr>
              <a:t>Why not have mappings for each individual address (e.g. set page size to one byte)? (select all that apply)</a:t>
            </a:r>
          </a:p>
          <a:p>
            <a:pPr marL="342900" marR="0" lvl="0" indent="-342900" defTabSz="45720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lphaLcParenR"/>
              <a:tabLst/>
              <a:defRPr/>
            </a:pPr>
            <a:r>
              <a:rPr lang="en-US" sz="1400" kern="0" dirty="0">
                <a:solidFill>
                  <a:prstClr val="black"/>
                </a:solidFill>
                <a:latin typeface="Century Gothic"/>
                <a:cs typeface="+mn-cs"/>
              </a:rPr>
              <a:t>Uses too much memory</a:t>
            </a:r>
          </a:p>
          <a:p>
            <a:pPr marL="342900" marR="0" lvl="0" indent="-342900" defTabSz="45720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lphaLcParenR"/>
              <a:tabLst/>
              <a:defRPr/>
            </a:pPr>
            <a:r>
              <a:rPr lang="en-US" sz="1400" kern="0" dirty="0">
                <a:solidFill>
                  <a:prstClr val="black"/>
                </a:solidFill>
                <a:latin typeface="Century Gothic"/>
                <a:cs typeface="+mn-cs"/>
              </a:rPr>
              <a:t>Causes different programs to interfere with each other</a:t>
            </a:r>
          </a:p>
          <a:p>
            <a:pPr marL="342900" marR="0" lvl="0" indent="-342900" defTabSz="45720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lphaLcParenR"/>
              <a:tabLst/>
              <a:defRPr/>
            </a:pPr>
            <a:r>
              <a:rPr lang="en-US" sz="1400" kern="0" dirty="0">
                <a:solidFill>
                  <a:prstClr val="black"/>
                </a:solidFill>
                <a:latin typeface="Century Gothic"/>
                <a:cs typeface="+mn-cs"/>
              </a:rPr>
              <a:t>Uses too much power</a:t>
            </a:r>
          </a:p>
          <a:p>
            <a:pPr marL="342900" marR="0" lvl="0" indent="-342900" defTabSz="45720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lphaLcParenR"/>
              <a:tabLst/>
              <a:defRPr/>
            </a:pPr>
            <a:r>
              <a:rPr lang="en-US" sz="1400" kern="0" dirty="0">
                <a:solidFill>
                  <a:prstClr val="black"/>
                </a:solidFill>
                <a:latin typeface="Century Gothic"/>
                <a:cs typeface="+mn-cs"/>
              </a:rPr>
              <a:t>None of the above</a:t>
            </a:r>
          </a:p>
        </p:txBody>
      </p:sp>
    </p:spTree>
    <p:extLst>
      <p:ext uri="{BB962C8B-B14F-4D97-AF65-F5344CB8AC3E}">
        <p14:creationId xmlns:p14="http://schemas.microsoft.com/office/powerpoint/2010/main" val="3459161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 memory terminology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looks a lot like partitioning a memory address for caching!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Block offset -&gt; page offset</a:t>
            </a:r>
          </a:p>
          <a:p>
            <a:r>
              <a:rPr lang="en-US" dirty="0"/>
              <a:t>Tag                -&gt; page number</a:t>
            </a:r>
          </a:p>
          <a:p>
            <a:r>
              <a:rPr lang="en-US" dirty="0"/>
              <a:t>No set / line index… why?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CB3FD05-C0B9-4388-8F4A-EC85F2A3459D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grpSp>
        <p:nvGrpSpPr>
          <p:cNvPr id="36" name="Group 35"/>
          <p:cNvGrpSpPr/>
          <p:nvPr/>
        </p:nvGrpSpPr>
        <p:grpSpPr>
          <a:xfrm>
            <a:off x="1828800" y="2133600"/>
            <a:ext cx="5162550" cy="795754"/>
            <a:chOff x="2912836" y="3319046"/>
            <a:chExt cx="5162550" cy="795754"/>
          </a:xfrm>
        </p:grpSpPr>
        <p:sp>
          <p:nvSpPr>
            <p:cNvPr id="31" name="Rectangle 30"/>
            <p:cNvSpPr>
              <a:spLocks noChangeArrowheads="1"/>
            </p:cNvSpPr>
            <p:nvPr/>
          </p:nvSpPr>
          <p:spPr bwMode="auto">
            <a:xfrm>
              <a:off x="2989036" y="3319046"/>
              <a:ext cx="3048000" cy="457200"/>
            </a:xfrm>
            <a:prstGeom prst="rect">
              <a:avLst/>
            </a:prstGeom>
            <a:solidFill>
              <a:srgbClr val="99FF99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1" dirty="0">
                  <a:latin typeface="Calibri" pitchFamily="34" charset="0"/>
                  <a:cs typeface="Calibri" pitchFamily="34" charset="0"/>
                </a:rPr>
                <a:t>Virtual page number</a:t>
              </a:r>
            </a:p>
          </p:txBody>
        </p:sp>
        <p:sp>
          <p:nvSpPr>
            <p:cNvPr id="32" name="Rectangle 31"/>
            <p:cNvSpPr>
              <a:spLocks noChangeArrowheads="1"/>
            </p:cNvSpPr>
            <p:nvPr/>
          </p:nvSpPr>
          <p:spPr bwMode="auto">
            <a:xfrm>
              <a:off x="6037036" y="3319046"/>
              <a:ext cx="1981200" cy="457200"/>
            </a:xfrm>
            <a:prstGeom prst="rect">
              <a:avLst/>
            </a:prstGeom>
            <a:solidFill>
              <a:srgbClr val="99FF99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1" dirty="0">
                  <a:latin typeface="Calibri" pitchFamily="34" charset="0"/>
                  <a:cs typeface="Calibri" pitchFamily="34" charset="0"/>
                </a:rPr>
                <a:t>Page offset</a:t>
              </a:r>
            </a:p>
          </p:txBody>
        </p:sp>
        <p:sp>
          <p:nvSpPr>
            <p:cNvPr id="33" name="Text Box 6"/>
            <p:cNvSpPr txBox="1">
              <a:spLocks noChangeArrowheads="1"/>
            </p:cNvSpPr>
            <p:nvPr/>
          </p:nvSpPr>
          <p:spPr bwMode="auto">
            <a:xfrm>
              <a:off x="7789636" y="3776246"/>
              <a:ext cx="285750" cy="33655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1600" b="1" dirty="0">
                  <a:latin typeface="Calibri" pitchFamily="34" charset="0"/>
                  <a:cs typeface="Calibri" pitchFamily="34" charset="0"/>
                </a:rPr>
                <a:t>0</a:t>
              </a:r>
            </a:p>
          </p:txBody>
        </p:sp>
        <p:sp>
          <p:nvSpPr>
            <p:cNvPr id="34" name="Text Box 7"/>
            <p:cNvSpPr txBox="1">
              <a:spLocks noChangeArrowheads="1"/>
            </p:cNvSpPr>
            <p:nvPr/>
          </p:nvSpPr>
          <p:spPr bwMode="auto">
            <a:xfrm>
              <a:off x="5960836" y="3776246"/>
              <a:ext cx="533400" cy="338554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sz="1600" b="1" dirty="0">
                  <a:latin typeface="Calibri" pitchFamily="34" charset="0"/>
                  <a:cs typeface="Calibri" pitchFamily="34" charset="0"/>
                </a:rPr>
                <a:t>11</a:t>
              </a:r>
            </a:p>
          </p:txBody>
        </p:sp>
        <p:sp>
          <p:nvSpPr>
            <p:cNvPr id="35" name="Text Box 8"/>
            <p:cNvSpPr txBox="1">
              <a:spLocks noChangeArrowheads="1"/>
            </p:cNvSpPr>
            <p:nvPr/>
          </p:nvSpPr>
          <p:spPr bwMode="auto">
            <a:xfrm>
              <a:off x="2912836" y="3776246"/>
              <a:ext cx="533400" cy="338554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sz="1600" b="1" dirty="0">
                  <a:latin typeface="Calibri" pitchFamily="34" charset="0"/>
                  <a:cs typeface="Calibri" pitchFamily="34" charset="0"/>
                </a:rPr>
                <a:t>31</a:t>
              </a:r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626659E9-F04E-44F9-B26F-AE39487AACE8}"/>
              </a:ext>
            </a:extLst>
          </p:cNvPr>
          <p:cNvSpPr/>
          <p:nvPr/>
        </p:nvSpPr>
        <p:spPr>
          <a:xfrm>
            <a:off x="5181600" y="3505200"/>
            <a:ext cx="3657600" cy="2286000"/>
          </a:xfrm>
          <a:prstGeom prst="rect">
            <a:avLst/>
          </a:prstGeom>
          <a:solidFill>
            <a:srgbClr val="E833BF">
              <a:lumMod val="40000"/>
              <a:lumOff val="60000"/>
            </a:srgbClr>
          </a:solidFill>
          <a:ln w="9525" cap="rnd" cmpd="sng" algn="ctr">
            <a:solidFill>
              <a:srgbClr val="E833BF"/>
            </a:solidFill>
            <a:prstDash val="solid"/>
          </a:ln>
          <a:effectLst>
            <a:outerShdw blurRad="38100" dist="25400" dir="5400000" rotWithShape="0">
              <a:srgbClr val="000000">
                <a:alpha val="25000"/>
              </a:srgbClr>
            </a:outerShdw>
          </a:effectLst>
        </p:spPr>
        <p:txBody>
          <a:bodyPr rtlCol="0" anchor="t"/>
          <a:lstStyle/>
          <a:p>
            <a:pPr marL="0" marR="0" lvl="0" indent="0" defTabSz="45720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u="sng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cs typeface="+mn-cs"/>
              </a:rPr>
              <a:t>Poll:</a:t>
            </a:r>
            <a:r>
              <a:rPr kumimoji="0" lang="en-US" sz="1400" b="1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cs typeface="+mn-cs"/>
              </a:rPr>
              <a:t> </a:t>
            </a:r>
            <a:r>
              <a:rPr lang="en-US" sz="1400" b="1" kern="0" dirty="0">
                <a:solidFill>
                  <a:prstClr val="black"/>
                </a:solidFill>
                <a:latin typeface="Century Gothic"/>
                <a:cs typeface="+mn-cs"/>
              </a:rPr>
              <a:t>Why no analogue of line/set index?</a:t>
            </a:r>
          </a:p>
          <a:p>
            <a:pPr marL="342900" marR="0" lvl="0" indent="-342900" defTabSz="45720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lphaLcParenR"/>
              <a:tabLst/>
              <a:defRPr/>
            </a:pPr>
            <a:r>
              <a:rPr lang="en-US" sz="1400" kern="0" dirty="0">
                <a:solidFill>
                  <a:prstClr val="black"/>
                </a:solidFill>
                <a:latin typeface="Century Gothic"/>
                <a:cs typeface="+mn-cs"/>
              </a:rPr>
              <a:t>It's implicitly part of the page number</a:t>
            </a:r>
          </a:p>
          <a:p>
            <a:pPr marL="342900" marR="0" lvl="0" indent="-342900" defTabSz="45720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lphaLcParenR"/>
              <a:tabLst/>
              <a:defRPr/>
            </a:pPr>
            <a:r>
              <a:rPr lang="en-US" sz="1400" kern="0" dirty="0">
                <a:solidFill>
                  <a:prstClr val="black"/>
                </a:solidFill>
                <a:latin typeface="Century Gothic"/>
                <a:cs typeface="+mn-cs"/>
              </a:rPr>
              <a:t>Virtual pages can be mapped to any physical page number</a:t>
            </a:r>
          </a:p>
          <a:p>
            <a:pPr marL="342900" marR="0" lvl="0" indent="-342900" defTabSz="45720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lphaLcParenR"/>
              <a:tabLst/>
              <a:defRPr/>
            </a:pPr>
            <a:r>
              <a:rPr lang="en-US" sz="1400" kern="0" dirty="0">
                <a:solidFill>
                  <a:prstClr val="black"/>
                </a:solidFill>
                <a:latin typeface="Century Gothic"/>
                <a:cs typeface="+mn-cs"/>
              </a:rPr>
              <a:t>Physical memory is large enough to avoid that</a:t>
            </a:r>
          </a:p>
          <a:p>
            <a:pPr marL="342900" marR="0" lvl="0" indent="-342900" defTabSz="45720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lphaLcParenR"/>
              <a:tabLst/>
              <a:defRPr/>
            </a:pPr>
            <a:r>
              <a:rPr lang="en-US" sz="1400" kern="0" dirty="0">
                <a:solidFill>
                  <a:prstClr val="black"/>
                </a:solidFill>
                <a:latin typeface="Century Gothic"/>
                <a:cs typeface="+mn-cs"/>
              </a:rPr>
              <a:t>Virtual </a:t>
            </a:r>
            <a:r>
              <a:rPr lang="en-US" sz="1400" kern="0">
                <a:solidFill>
                  <a:prstClr val="black"/>
                </a:solidFill>
                <a:latin typeface="Century Gothic"/>
                <a:cs typeface="+mn-cs"/>
              </a:rPr>
              <a:t>memory isn't a cache</a:t>
            </a:r>
            <a:endParaRPr lang="en-US" sz="1400" kern="0" dirty="0">
              <a:solidFill>
                <a:prstClr val="black"/>
              </a:solidFill>
              <a:latin typeface="Century Gothic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07873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3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Page table components</a:t>
            </a:r>
          </a:p>
        </p:txBody>
      </p:sp>
      <p:sp>
        <p:nvSpPr>
          <p:cNvPr id="23555" name="Rectangle 31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sz="2000"/>
          </a:p>
          <a:p>
            <a:pPr eaLnBrk="1" hangingPunct="1"/>
            <a:endParaRPr lang="en-US" sz="2000"/>
          </a:p>
        </p:txBody>
      </p:sp>
      <p:sp>
        <p:nvSpPr>
          <p:cNvPr id="23556" name="Rectangle 4"/>
          <p:cNvSpPr>
            <a:spLocks noChangeArrowheads="1"/>
          </p:cNvSpPr>
          <p:nvPr/>
        </p:nvSpPr>
        <p:spPr bwMode="auto">
          <a:xfrm>
            <a:off x="685800" y="1676400"/>
            <a:ext cx="4267200" cy="381000"/>
          </a:xfrm>
          <a:prstGeom prst="rect">
            <a:avLst/>
          </a:prstGeom>
          <a:solidFill>
            <a:srgbClr val="FFCC00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000" b="1" dirty="0">
                <a:latin typeface="Calibri" pitchFamily="34" charset="0"/>
                <a:cs typeface="Calibri" pitchFamily="34" charset="0"/>
              </a:rPr>
              <a:t>Page table register</a:t>
            </a:r>
          </a:p>
        </p:txBody>
      </p:sp>
      <p:sp>
        <p:nvSpPr>
          <p:cNvPr id="23557" name="Line 5"/>
          <p:cNvSpPr>
            <a:spLocks noChangeShapeType="1"/>
          </p:cNvSpPr>
          <p:nvPr/>
        </p:nvSpPr>
        <p:spPr bwMode="auto">
          <a:xfrm>
            <a:off x="838200" y="2057400"/>
            <a:ext cx="0" cy="1143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3558" name="Line 6"/>
          <p:cNvSpPr>
            <a:spLocks noChangeShapeType="1"/>
          </p:cNvSpPr>
          <p:nvPr/>
        </p:nvSpPr>
        <p:spPr bwMode="auto">
          <a:xfrm>
            <a:off x="838200" y="3200400"/>
            <a:ext cx="14478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/>
          <a:lstStyle/>
          <a:p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3559" name="Rectangle 7"/>
          <p:cNvSpPr>
            <a:spLocks noChangeArrowheads="1"/>
          </p:cNvSpPr>
          <p:nvPr/>
        </p:nvSpPr>
        <p:spPr bwMode="auto">
          <a:xfrm>
            <a:off x="1752600" y="2209800"/>
            <a:ext cx="3048000" cy="457200"/>
          </a:xfrm>
          <a:prstGeom prst="rect">
            <a:avLst/>
          </a:prstGeom>
          <a:solidFill>
            <a:srgbClr val="99FF99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000" b="1" dirty="0">
                <a:latin typeface="Calibri" pitchFamily="34" charset="0"/>
                <a:cs typeface="Calibri" pitchFamily="34" charset="0"/>
              </a:rPr>
              <a:t>Virtual page number</a:t>
            </a:r>
          </a:p>
        </p:txBody>
      </p:sp>
      <p:sp>
        <p:nvSpPr>
          <p:cNvPr id="23560" name="Rectangle 8"/>
          <p:cNvSpPr>
            <a:spLocks noChangeArrowheads="1"/>
          </p:cNvSpPr>
          <p:nvPr/>
        </p:nvSpPr>
        <p:spPr bwMode="auto">
          <a:xfrm>
            <a:off x="4800600" y="2209800"/>
            <a:ext cx="1981200" cy="457200"/>
          </a:xfrm>
          <a:prstGeom prst="rect">
            <a:avLst/>
          </a:prstGeom>
          <a:solidFill>
            <a:srgbClr val="99FF99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000" b="1" dirty="0">
                <a:latin typeface="Calibri" pitchFamily="34" charset="0"/>
                <a:cs typeface="Calibri" pitchFamily="34" charset="0"/>
              </a:rPr>
              <a:t>Page offset</a:t>
            </a:r>
          </a:p>
        </p:txBody>
      </p:sp>
      <p:sp>
        <p:nvSpPr>
          <p:cNvPr id="23561" name="Line 9"/>
          <p:cNvSpPr>
            <a:spLocks noChangeShapeType="1"/>
          </p:cNvSpPr>
          <p:nvPr/>
        </p:nvSpPr>
        <p:spPr bwMode="auto">
          <a:xfrm>
            <a:off x="1905000" y="2667000"/>
            <a:ext cx="0" cy="1676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3562" name="Line 10"/>
          <p:cNvSpPr>
            <a:spLocks noChangeShapeType="1"/>
          </p:cNvSpPr>
          <p:nvPr/>
        </p:nvSpPr>
        <p:spPr bwMode="auto">
          <a:xfrm>
            <a:off x="1905000" y="4343400"/>
            <a:ext cx="381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/>
          <a:lstStyle/>
          <a:p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3563" name="Rectangle 11"/>
          <p:cNvSpPr>
            <a:spLocks noChangeArrowheads="1"/>
          </p:cNvSpPr>
          <p:nvPr/>
        </p:nvSpPr>
        <p:spPr bwMode="auto">
          <a:xfrm>
            <a:off x="2286000" y="3048000"/>
            <a:ext cx="304800" cy="304800"/>
          </a:xfrm>
          <a:prstGeom prst="rect">
            <a:avLst/>
          </a:prstGeom>
          <a:solidFill>
            <a:srgbClr val="FF99FF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3564" name="Rectangle 12"/>
          <p:cNvSpPr>
            <a:spLocks noChangeArrowheads="1"/>
          </p:cNvSpPr>
          <p:nvPr/>
        </p:nvSpPr>
        <p:spPr bwMode="auto">
          <a:xfrm>
            <a:off x="2590800" y="3048000"/>
            <a:ext cx="2209800" cy="3048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3565" name="Rectangle 13"/>
          <p:cNvSpPr>
            <a:spLocks noChangeArrowheads="1"/>
          </p:cNvSpPr>
          <p:nvPr/>
        </p:nvSpPr>
        <p:spPr bwMode="auto">
          <a:xfrm>
            <a:off x="2286000" y="3352800"/>
            <a:ext cx="304800" cy="304800"/>
          </a:xfrm>
          <a:prstGeom prst="rect">
            <a:avLst/>
          </a:prstGeom>
          <a:solidFill>
            <a:srgbClr val="FF99FF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3566" name="Rectangle 14"/>
          <p:cNvSpPr>
            <a:spLocks noChangeArrowheads="1"/>
          </p:cNvSpPr>
          <p:nvPr/>
        </p:nvSpPr>
        <p:spPr bwMode="auto">
          <a:xfrm>
            <a:off x="2590800" y="3352800"/>
            <a:ext cx="2209800" cy="3048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3567" name="Rectangle 15"/>
          <p:cNvSpPr>
            <a:spLocks noChangeArrowheads="1"/>
          </p:cNvSpPr>
          <p:nvPr/>
        </p:nvSpPr>
        <p:spPr bwMode="auto">
          <a:xfrm>
            <a:off x="2286000" y="3657600"/>
            <a:ext cx="304800" cy="304800"/>
          </a:xfrm>
          <a:prstGeom prst="rect">
            <a:avLst/>
          </a:prstGeom>
          <a:solidFill>
            <a:srgbClr val="FF99FF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3568" name="Rectangle 16"/>
          <p:cNvSpPr>
            <a:spLocks noChangeArrowheads="1"/>
          </p:cNvSpPr>
          <p:nvPr/>
        </p:nvSpPr>
        <p:spPr bwMode="auto">
          <a:xfrm>
            <a:off x="2590800" y="3657600"/>
            <a:ext cx="2209800" cy="3048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3569" name="Rectangle 17"/>
          <p:cNvSpPr>
            <a:spLocks noChangeArrowheads="1"/>
          </p:cNvSpPr>
          <p:nvPr/>
        </p:nvSpPr>
        <p:spPr bwMode="auto">
          <a:xfrm>
            <a:off x="2286000" y="3962400"/>
            <a:ext cx="304800" cy="304800"/>
          </a:xfrm>
          <a:prstGeom prst="rect">
            <a:avLst/>
          </a:prstGeom>
          <a:solidFill>
            <a:srgbClr val="FF99FF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3570" name="Rectangle 18"/>
          <p:cNvSpPr>
            <a:spLocks noChangeArrowheads="1"/>
          </p:cNvSpPr>
          <p:nvPr/>
        </p:nvSpPr>
        <p:spPr bwMode="auto">
          <a:xfrm>
            <a:off x="2590800" y="3962400"/>
            <a:ext cx="2209800" cy="3048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3571" name="Rectangle 19"/>
          <p:cNvSpPr>
            <a:spLocks noChangeArrowheads="1"/>
          </p:cNvSpPr>
          <p:nvPr/>
        </p:nvSpPr>
        <p:spPr bwMode="auto">
          <a:xfrm>
            <a:off x="2286000" y="4267200"/>
            <a:ext cx="304800" cy="304800"/>
          </a:xfrm>
          <a:prstGeom prst="rect">
            <a:avLst/>
          </a:prstGeom>
          <a:solidFill>
            <a:srgbClr val="FF99FF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000" b="1" dirty="0">
                <a:latin typeface="Calibri" pitchFamily="34" charset="0"/>
                <a:cs typeface="Calibri" pitchFamily="34" charset="0"/>
              </a:rPr>
              <a:t>1</a:t>
            </a:r>
          </a:p>
        </p:txBody>
      </p:sp>
      <p:sp>
        <p:nvSpPr>
          <p:cNvPr id="23572" name="Rectangle 20"/>
          <p:cNvSpPr>
            <a:spLocks noChangeArrowheads="1"/>
          </p:cNvSpPr>
          <p:nvPr/>
        </p:nvSpPr>
        <p:spPr bwMode="auto">
          <a:xfrm>
            <a:off x="2590800" y="4267200"/>
            <a:ext cx="2209800" cy="304800"/>
          </a:xfrm>
          <a:prstGeom prst="rect">
            <a:avLst/>
          </a:prstGeom>
          <a:solidFill>
            <a:srgbClr val="9966FF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600" b="1" dirty="0">
                <a:latin typeface="Calibri" pitchFamily="34" charset="0"/>
                <a:cs typeface="Calibri" pitchFamily="34" charset="0"/>
              </a:rPr>
              <a:t>Physical page number</a:t>
            </a:r>
          </a:p>
        </p:txBody>
      </p:sp>
      <p:sp>
        <p:nvSpPr>
          <p:cNvPr id="23573" name="Rectangle 21"/>
          <p:cNvSpPr>
            <a:spLocks noChangeArrowheads="1"/>
          </p:cNvSpPr>
          <p:nvPr/>
        </p:nvSpPr>
        <p:spPr bwMode="auto">
          <a:xfrm>
            <a:off x="2286000" y="4572000"/>
            <a:ext cx="304800" cy="304800"/>
          </a:xfrm>
          <a:prstGeom prst="rect">
            <a:avLst/>
          </a:prstGeom>
          <a:solidFill>
            <a:srgbClr val="FF99FF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3574" name="Rectangle 22"/>
          <p:cNvSpPr>
            <a:spLocks noChangeArrowheads="1"/>
          </p:cNvSpPr>
          <p:nvPr/>
        </p:nvSpPr>
        <p:spPr bwMode="auto">
          <a:xfrm>
            <a:off x="2590800" y="4572000"/>
            <a:ext cx="2209800" cy="3048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3575" name="Line 23"/>
          <p:cNvSpPr>
            <a:spLocks noChangeShapeType="1"/>
          </p:cNvSpPr>
          <p:nvPr/>
        </p:nvSpPr>
        <p:spPr bwMode="auto">
          <a:xfrm>
            <a:off x="3505200" y="4572000"/>
            <a:ext cx="0" cy="685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/>
          <a:lstStyle/>
          <a:p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3576" name="Rectangle 24"/>
          <p:cNvSpPr>
            <a:spLocks noChangeArrowheads="1"/>
          </p:cNvSpPr>
          <p:nvPr/>
        </p:nvSpPr>
        <p:spPr bwMode="auto">
          <a:xfrm>
            <a:off x="1981200" y="5257800"/>
            <a:ext cx="2819400" cy="457200"/>
          </a:xfrm>
          <a:prstGeom prst="rect">
            <a:avLst/>
          </a:prstGeom>
          <a:solidFill>
            <a:srgbClr val="9966FF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600" b="1" dirty="0">
                <a:latin typeface="Calibri" pitchFamily="34" charset="0"/>
                <a:cs typeface="Calibri" pitchFamily="34" charset="0"/>
              </a:rPr>
              <a:t>Physical page number</a:t>
            </a:r>
          </a:p>
        </p:txBody>
      </p:sp>
      <p:sp>
        <p:nvSpPr>
          <p:cNvPr id="23577" name="Rectangle 25"/>
          <p:cNvSpPr>
            <a:spLocks noChangeArrowheads="1"/>
          </p:cNvSpPr>
          <p:nvPr/>
        </p:nvSpPr>
        <p:spPr bwMode="auto">
          <a:xfrm>
            <a:off x="4800600" y="5257800"/>
            <a:ext cx="1981200" cy="457200"/>
          </a:xfrm>
          <a:prstGeom prst="rect">
            <a:avLst/>
          </a:prstGeom>
          <a:solidFill>
            <a:srgbClr val="99FF99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000" b="1" dirty="0">
                <a:latin typeface="Calibri" pitchFamily="34" charset="0"/>
                <a:cs typeface="Calibri" pitchFamily="34" charset="0"/>
              </a:rPr>
              <a:t>Page offset</a:t>
            </a:r>
          </a:p>
        </p:txBody>
      </p:sp>
      <p:sp>
        <p:nvSpPr>
          <p:cNvPr id="23578" name="Line 26"/>
          <p:cNvSpPr>
            <a:spLocks noChangeShapeType="1"/>
          </p:cNvSpPr>
          <p:nvPr/>
        </p:nvSpPr>
        <p:spPr bwMode="auto">
          <a:xfrm>
            <a:off x="5715000" y="2667000"/>
            <a:ext cx="0" cy="2590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/>
          <a:lstStyle/>
          <a:p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3579" name="Text Box 27"/>
          <p:cNvSpPr txBox="1">
            <a:spLocks noChangeArrowheads="1"/>
          </p:cNvSpPr>
          <p:nvPr/>
        </p:nvSpPr>
        <p:spPr bwMode="auto">
          <a:xfrm>
            <a:off x="2120900" y="2759075"/>
            <a:ext cx="590418" cy="338554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b="1" dirty="0">
                <a:latin typeface="Calibri" pitchFamily="34" charset="0"/>
                <a:cs typeface="Calibri" pitchFamily="34" charset="0"/>
              </a:rPr>
              <a:t>valid</a:t>
            </a:r>
          </a:p>
        </p:txBody>
      </p:sp>
      <p:sp>
        <p:nvSpPr>
          <p:cNvPr id="23580" name="Text Box 28"/>
          <p:cNvSpPr txBox="1">
            <a:spLocks noChangeArrowheads="1"/>
          </p:cNvSpPr>
          <p:nvPr/>
        </p:nvSpPr>
        <p:spPr bwMode="auto">
          <a:xfrm>
            <a:off x="2705100" y="2735263"/>
            <a:ext cx="2042162" cy="338554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b="1" dirty="0">
                <a:latin typeface="Calibri" pitchFamily="34" charset="0"/>
                <a:cs typeface="Calibri" pitchFamily="34" charset="0"/>
              </a:rPr>
              <a:t>Physical page number</a:t>
            </a:r>
          </a:p>
        </p:txBody>
      </p:sp>
      <p:sp>
        <p:nvSpPr>
          <p:cNvPr id="23581" name="Text Box 29"/>
          <p:cNvSpPr txBox="1">
            <a:spLocks noChangeArrowheads="1"/>
          </p:cNvSpPr>
          <p:nvPr/>
        </p:nvSpPr>
        <p:spPr bwMode="auto">
          <a:xfrm>
            <a:off x="5029200" y="1295400"/>
            <a:ext cx="3992563" cy="701675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000" b="1" dirty="0">
                <a:latin typeface="Calibri" pitchFamily="34" charset="0"/>
                <a:cs typeface="Calibri" pitchFamily="34" charset="0"/>
              </a:rPr>
              <a:t>The </a:t>
            </a:r>
            <a:r>
              <a:rPr lang="en-US" sz="2000" b="1" i="1" dirty="0">
                <a:latin typeface="Calibri" pitchFamily="34" charset="0"/>
                <a:cs typeface="Calibri" pitchFamily="34" charset="0"/>
              </a:rPr>
              <a:t>Page table register</a:t>
            </a:r>
            <a:r>
              <a:rPr lang="en-US" sz="2000" b="1" dirty="0">
                <a:latin typeface="Calibri" pitchFamily="34" charset="0"/>
                <a:cs typeface="Calibri" pitchFamily="34" charset="0"/>
              </a:rPr>
              <a:t> points to the beginning of the page table</a:t>
            </a:r>
          </a:p>
        </p:txBody>
      </p:sp>
      <p:sp>
        <p:nvSpPr>
          <p:cNvPr id="32" name="Slide Number Placeholder 3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E6AF6EF-BDC1-46FA-B3A7-DE1044A874DD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31" name="Rectangle 6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EECS 370: Introduction to Computer Organization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5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5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5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35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35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5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35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35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35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35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35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35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35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35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35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35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3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35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235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35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35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235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35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235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235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235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235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235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235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235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57" grpId="0" animBg="1"/>
      <p:bldP spid="23558" grpId="0" animBg="1"/>
      <p:bldP spid="23561" grpId="0" animBg="1"/>
      <p:bldP spid="23562" grpId="0" animBg="1"/>
      <p:bldP spid="23563" grpId="0" animBg="1"/>
      <p:bldP spid="23564" grpId="0" animBg="1"/>
      <p:bldP spid="23565" grpId="0" animBg="1"/>
      <p:bldP spid="23566" grpId="0" animBg="1"/>
      <p:bldP spid="23567" grpId="0" animBg="1"/>
      <p:bldP spid="23568" grpId="0" animBg="1"/>
      <p:bldP spid="23569" grpId="0" animBg="1"/>
      <p:bldP spid="23570" grpId="0" animBg="1"/>
      <p:bldP spid="23571" grpId="0" animBg="1"/>
      <p:bldP spid="23572" grpId="0" animBg="1"/>
      <p:bldP spid="23573" grpId="0" animBg="1"/>
      <p:bldP spid="23574" grpId="0" animBg="1"/>
      <p:bldP spid="23575" grpId="0" animBg="1"/>
      <p:bldP spid="23576" grpId="0" animBg="1"/>
      <p:bldP spid="23577" grpId="0" animBg="1"/>
      <p:bldP spid="23578" grpId="0" animBg="1"/>
      <p:bldP spid="23579" grpId="0"/>
      <p:bldP spid="2358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Page table components - Example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sz="2000"/>
          </a:p>
          <a:p>
            <a:pPr eaLnBrk="1" hangingPunct="1"/>
            <a:endParaRPr lang="en-US" sz="2000"/>
          </a:p>
        </p:txBody>
      </p:sp>
      <p:sp>
        <p:nvSpPr>
          <p:cNvPr id="24580" name="Rectangle 4"/>
          <p:cNvSpPr>
            <a:spLocks noChangeArrowheads="1"/>
          </p:cNvSpPr>
          <p:nvPr/>
        </p:nvSpPr>
        <p:spPr bwMode="auto">
          <a:xfrm>
            <a:off x="685800" y="1676400"/>
            <a:ext cx="4267200" cy="381000"/>
          </a:xfrm>
          <a:prstGeom prst="rect">
            <a:avLst/>
          </a:prstGeom>
          <a:solidFill>
            <a:srgbClr val="FFCC00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000" b="1" dirty="0">
                <a:latin typeface="Calibri" pitchFamily="34" charset="0"/>
                <a:cs typeface="Calibri" pitchFamily="34" charset="0"/>
              </a:rPr>
              <a:t>Page table register</a:t>
            </a:r>
          </a:p>
        </p:txBody>
      </p:sp>
      <p:sp>
        <p:nvSpPr>
          <p:cNvPr id="24581" name="Line 5"/>
          <p:cNvSpPr>
            <a:spLocks noChangeShapeType="1"/>
          </p:cNvSpPr>
          <p:nvPr/>
        </p:nvSpPr>
        <p:spPr bwMode="auto">
          <a:xfrm>
            <a:off x="838200" y="2057400"/>
            <a:ext cx="0" cy="1143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4582" name="Line 6"/>
          <p:cNvSpPr>
            <a:spLocks noChangeShapeType="1"/>
          </p:cNvSpPr>
          <p:nvPr/>
        </p:nvSpPr>
        <p:spPr bwMode="auto">
          <a:xfrm>
            <a:off x="838200" y="3200400"/>
            <a:ext cx="14478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/>
          <a:lstStyle/>
          <a:p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4583" name="Rectangle 7"/>
          <p:cNvSpPr>
            <a:spLocks noChangeArrowheads="1"/>
          </p:cNvSpPr>
          <p:nvPr/>
        </p:nvSpPr>
        <p:spPr bwMode="auto">
          <a:xfrm>
            <a:off x="1752600" y="2209800"/>
            <a:ext cx="3048000" cy="457200"/>
          </a:xfrm>
          <a:prstGeom prst="rect">
            <a:avLst/>
          </a:prstGeom>
          <a:solidFill>
            <a:srgbClr val="99FF99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000" b="1" dirty="0">
                <a:latin typeface="Calibri" pitchFamily="34" charset="0"/>
                <a:cs typeface="Calibri" pitchFamily="34" charset="0"/>
              </a:rPr>
              <a:t>0x00004</a:t>
            </a:r>
          </a:p>
        </p:txBody>
      </p:sp>
      <p:sp>
        <p:nvSpPr>
          <p:cNvPr id="24584" name="Rectangle 8"/>
          <p:cNvSpPr>
            <a:spLocks noChangeArrowheads="1"/>
          </p:cNvSpPr>
          <p:nvPr/>
        </p:nvSpPr>
        <p:spPr bwMode="auto">
          <a:xfrm>
            <a:off x="4800600" y="2209800"/>
            <a:ext cx="1981200" cy="457200"/>
          </a:xfrm>
          <a:prstGeom prst="rect">
            <a:avLst/>
          </a:prstGeom>
          <a:solidFill>
            <a:srgbClr val="99FF99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000" b="1" dirty="0">
                <a:latin typeface="Calibri" pitchFamily="34" charset="0"/>
                <a:cs typeface="Calibri" pitchFamily="34" charset="0"/>
              </a:rPr>
              <a:t>0x0F3</a:t>
            </a:r>
          </a:p>
        </p:txBody>
      </p:sp>
      <p:sp>
        <p:nvSpPr>
          <p:cNvPr id="24585" name="Line 9"/>
          <p:cNvSpPr>
            <a:spLocks noChangeShapeType="1"/>
          </p:cNvSpPr>
          <p:nvPr/>
        </p:nvSpPr>
        <p:spPr bwMode="auto">
          <a:xfrm>
            <a:off x="1905000" y="2667000"/>
            <a:ext cx="0" cy="1676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4586" name="Line 10"/>
          <p:cNvSpPr>
            <a:spLocks noChangeShapeType="1"/>
          </p:cNvSpPr>
          <p:nvPr/>
        </p:nvSpPr>
        <p:spPr bwMode="auto">
          <a:xfrm>
            <a:off x="1905000" y="4343400"/>
            <a:ext cx="381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/>
          <a:lstStyle/>
          <a:p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4587" name="Rectangle 11"/>
          <p:cNvSpPr>
            <a:spLocks noChangeArrowheads="1"/>
          </p:cNvSpPr>
          <p:nvPr/>
        </p:nvSpPr>
        <p:spPr bwMode="auto">
          <a:xfrm>
            <a:off x="2286000" y="3048000"/>
            <a:ext cx="304800" cy="304800"/>
          </a:xfrm>
          <a:prstGeom prst="rect">
            <a:avLst/>
          </a:prstGeom>
          <a:solidFill>
            <a:srgbClr val="FF99FF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4588" name="Rectangle 12"/>
          <p:cNvSpPr>
            <a:spLocks noChangeArrowheads="1"/>
          </p:cNvSpPr>
          <p:nvPr/>
        </p:nvSpPr>
        <p:spPr bwMode="auto">
          <a:xfrm>
            <a:off x="2590800" y="3048000"/>
            <a:ext cx="2209800" cy="3048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4589" name="Rectangle 13"/>
          <p:cNvSpPr>
            <a:spLocks noChangeArrowheads="1"/>
          </p:cNvSpPr>
          <p:nvPr/>
        </p:nvSpPr>
        <p:spPr bwMode="auto">
          <a:xfrm>
            <a:off x="2286000" y="3352800"/>
            <a:ext cx="304800" cy="304800"/>
          </a:xfrm>
          <a:prstGeom prst="rect">
            <a:avLst/>
          </a:prstGeom>
          <a:solidFill>
            <a:srgbClr val="FF99FF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4590" name="Rectangle 14"/>
          <p:cNvSpPr>
            <a:spLocks noChangeArrowheads="1"/>
          </p:cNvSpPr>
          <p:nvPr/>
        </p:nvSpPr>
        <p:spPr bwMode="auto">
          <a:xfrm>
            <a:off x="2590800" y="3352800"/>
            <a:ext cx="2209800" cy="3048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4591" name="Rectangle 15"/>
          <p:cNvSpPr>
            <a:spLocks noChangeArrowheads="1"/>
          </p:cNvSpPr>
          <p:nvPr/>
        </p:nvSpPr>
        <p:spPr bwMode="auto">
          <a:xfrm>
            <a:off x="2286000" y="3657600"/>
            <a:ext cx="304800" cy="304800"/>
          </a:xfrm>
          <a:prstGeom prst="rect">
            <a:avLst/>
          </a:prstGeom>
          <a:solidFill>
            <a:srgbClr val="FF99FF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4592" name="Rectangle 16"/>
          <p:cNvSpPr>
            <a:spLocks noChangeArrowheads="1"/>
          </p:cNvSpPr>
          <p:nvPr/>
        </p:nvSpPr>
        <p:spPr bwMode="auto">
          <a:xfrm>
            <a:off x="2590800" y="3657600"/>
            <a:ext cx="2209800" cy="3048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4593" name="Rectangle 17"/>
          <p:cNvSpPr>
            <a:spLocks noChangeArrowheads="1"/>
          </p:cNvSpPr>
          <p:nvPr/>
        </p:nvSpPr>
        <p:spPr bwMode="auto">
          <a:xfrm>
            <a:off x="2286000" y="3962400"/>
            <a:ext cx="304800" cy="304800"/>
          </a:xfrm>
          <a:prstGeom prst="rect">
            <a:avLst/>
          </a:prstGeom>
          <a:solidFill>
            <a:srgbClr val="FF99FF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4594" name="Rectangle 18"/>
          <p:cNvSpPr>
            <a:spLocks noChangeArrowheads="1"/>
          </p:cNvSpPr>
          <p:nvPr/>
        </p:nvSpPr>
        <p:spPr bwMode="auto">
          <a:xfrm>
            <a:off x="2590800" y="3962400"/>
            <a:ext cx="2209800" cy="3048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4595" name="Rectangle 19"/>
          <p:cNvSpPr>
            <a:spLocks noChangeArrowheads="1"/>
          </p:cNvSpPr>
          <p:nvPr/>
        </p:nvSpPr>
        <p:spPr bwMode="auto">
          <a:xfrm>
            <a:off x="2286000" y="4267200"/>
            <a:ext cx="304800" cy="304800"/>
          </a:xfrm>
          <a:prstGeom prst="rect">
            <a:avLst/>
          </a:prstGeom>
          <a:solidFill>
            <a:srgbClr val="FF99FF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000" b="1" dirty="0">
                <a:latin typeface="Calibri" pitchFamily="34" charset="0"/>
                <a:cs typeface="Calibri" pitchFamily="34" charset="0"/>
              </a:rPr>
              <a:t>1</a:t>
            </a:r>
          </a:p>
        </p:txBody>
      </p:sp>
      <p:sp>
        <p:nvSpPr>
          <p:cNvPr id="24596" name="Rectangle 20"/>
          <p:cNvSpPr>
            <a:spLocks noChangeArrowheads="1"/>
          </p:cNvSpPr>
          <p:nvPr/>
        </p:nvSpPr>
        <p:spPr bwMode="auto">
          <a:xfrm>
            <a:off x="2590800" y="4267200"/>
            <a:ext cx="2209800" cy="304800"/>
          </a:xfrm>
          <a:prstGeom prst="rect">
            <a:avLst/>
          </a:prstGeom>
          <a:solidFill>
            <a:srgbClr val="9966FF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000" b="1" dirty="0">
                <a:latin typeface="Calibri" pitchFamily="34" charset="0"/>
                <a:cs typeface="Calibri" pitchFamily="34" charset="0"/>
              </a:rPr>
              <a:t>0x020C0</a:t>
            </a:r>
          </a:p>
        </p:txBody>
      </p:sp>
      <p:sp>
        <p:nvSpPr>
          <p:cNvPr id="24597" name="Rectangle 21"/>
          <p:cNvSpPr>
            <a:spLocks noChangeArrowheads="1"/>
          </p:cNvSpPr>
          <p:nvPr/>
        </p:nvSpPr>
        <p:spPr bwMode="auto">
          <a:xfrm>
            <a:off x="2286000" y="4572000"/>
            <a:ext cx="304800" cy="304800"/>
          </a:xfrm>
          <a:prstGeom prst="rect">
            <a:avLst/>
          </a:prstGeom>
          <a:solidFill>
            <a:srgbClr val="FF99FF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4598" name="Rectangle 22"/>
          <p:cNvSpPr>
            <a:spLocks noChangeArrowheads="1"/>
          </p:cNvSpPr>
          <p:nvPr/>
        </p:nvSpPr>
        <p:spPr bwMode="auto">
          <a:xfrm>
            <a:off x="2590800" y="4572000"/>
            <a:ext cx="2209800" cy="3048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4599" name="Line 23"/>
          <p:cNvSpPr>
            <a:spLocks noChangeShapeType="1"/>
          </p:cNvSpPr>
          <p:nvPr/>
        </p:nvSpPr>
        <p:spPr bwMode="auto">
          <a:xfrm>
            <a:off x="3505200" y="4572000"/>
            <a:ext cx="0" cy="685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/>
          <a:lstStyle/>
          <a:p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4600" name="Rectangle 24"/>
          <p:cNvSpPr>
            <a:spLocks noChangeArrowheads="1"/>
          </p:cNvSpPr>
          <p:nvPr/>
        </p:nvSpPr>
        <p:spPr bwMode="auto">
          <a:xfrm>
            <a:off x="1981200" y="5257800"/>
            <a:ext cx="2819400" cy="457200"/>
          </a:xfrm>
          <a:prstGeom prst="rect">
            <a:avLst/>
          </a:prstGeom>
          <a:solidFill>
            <a:srgbClr val="9966FF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000" b="1" dirty="0">
                <a:latin typeface="Calibri" pitchFamily="34" charset="0"/>
                <a:cs typeface="Calibri" pitchFamily="34" charset="0"/>
              </a:rPr>
              <a:t>0x020C0</a:t>
            </a:r>
          </a:p>
        </p:txBody>
      </p:sp>
      <p:sp>
        <p:nvSpPr>
          <p:cNvPr id="24601" name="Rectangle 25"/>
          <p:cNvSpPr>
            <a:spLocks noChangeArrowheads="1"/>
          </p:cNvSpPr>
          <p:nvPr/>
        </p:nvSpPr>
        <p:spPr bwMode="auto">
          <a:xfrm>
            <a:off x="4800600" y="5257800"/>
            <a:ext cx="1981200" cy="457200"/>
          </a:xfrm>
          <a:prstGeom prst="rect">
            <a:avLst/>
          </a:prstGeom>
          <a:solidFill>
            <a:srgbClr val="99FF99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000" b="1" dirty="0">
                <a:latin typeface="Calibri" pitchFamily="34" charset="0"/>
                <a:cs typeface="Calibri" pitchFamily="34" charset="0"/>
              </a:rPr>
              <a:t>0x0F3</a:t>
            </a:r>
          </a:p>
        </p:txBody>
      </p:sp>
      <p:sp>
        <p:nvSpPr>
          <p:cNvPr id="24602" name="Line 26"/>
          <p:cNvSpPr>
            <a:spLocks noChangeShapeType="1"/>
          </p:cNvSpPr>
          <p:nvPr/>
        </p:nvSpPr>
        <p:spPr bwMode="auto">
          <a:xfrm>
            <a:off x="5715000" y="2667000"/>
            <a:ext cx="0" cy="2590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/>
          <a:lstStyle/>
          <a:p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4603" name="Text Box 27"/>
          <p:cNvSpPr txBox="1">
            <a:spLocks noChangeArrowheads="1"/>
          </p:cNvSpPr>
          <p:nvPr/>
        </p:nvSpPr>
        <p:spPr bwMode="auto">
          <a:xfrm>
            <a:off x="2120900" y="2759075"/>
            <a:ext cx="590418" cy="338554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b="1" dirty="0">
                <a:latin typeface="Calibri" pitchFamily="34" charset="0"/>
                <a:cs typeface="Calibri" pitchFamily="34" charset="0"/>
              </a:rPr>
              <a:t>valid</a:t>
            </a:r>
          </a:p>
        </p:txBody>
      </p:sp>
      <p:sp>
        <p:nvSpPr>
          <p:cNvPr id="24604" name="Text Box 28"/>
          <p:cNvSpPr txBox="1">
            <a:spLocks noChangeArrowheads="1"/>
          </p:cNvSpPr>
          <p:nvPr/>
        </p:nvSpPr>
        <p:spPr bwMode="auto">
          <a:xfrm>
            <a:off x="2705100" y="2735263"/>
            <a:ext cx="2042162" cy="338554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b="1" dirty="0">
                <a:latin typeface="Calibri" pitchFamily="34" charset="0"/>
                <a:cs typeface="Calibri" pitchFamily="34" charset="0"/>
              </a:rPr>
              <a:t>Physical page number</a:t>
            </a:r>
          </a:p>
        </p:txBody>
      </p:sp>
      <p:sp>
        <p:nvSpPr>
          <p:cNvPr id="24605" name="Text Box 30"/>
          <p:cNvSpPr txBox="1">
            <a:spLocks noChangeArrowheads="1"/>
          </p:cNvSpPr>
          <p:nvPr/>
        </p:nvSpPr>
        <p:spPr bwMode="auto">
          <a:xfrm>
            <a:off x="2789238" y="5761038"/>
            <a:ext cx="3500317" cy="400110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b="1" dirty="0">
                <a:latin typeface="Calibri" pitchFamily="34" charset="0"/>
                <a:cs typeface="Calibri" pitchFamily="34" charset="0"/>
              </a:rPr>
              <a:t>Physical address =  0x020C00F3</a:t>
            </a:r>
          </a:p>
        </p:txBody>
      </p:sp>
      <p:sp>
        <p:nvSpPr>
          <p:cNvPr id="24606" name="Text Box 31"/>
          <p:cNvSpPr txBox="1">
            <a:spLocks noChangeArrowheads="1"/>
          </p:cNvSpPr>
          <p:nvPr/>
        </p:nvSpPr>
        <p:spPr bwMode="auto">
          <a:xfrm>
            <a:off x="2792413" y="1219200"/>
            <a:ext cx="3365345" cy="400110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b="1" dirty="0">
                <a:latin typeface="Calibri" pitchFamily="34" charset="0"/>
                <a:cs typeface="Calibri" pitchFamily="34" charset="0"/>
              </a:rPr>
              <a:t>Virtual address =  0x000040F3</a:t>
            </a:r>
          </a:p>
        </p:txBody>
      </p:sp>
      <p:sp>
        <p:nvSpPr>
          <p:cNvPr id="33" name="Slide Number Placeholder 3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FEEB057-99B7-4A48-B4F2-1943AE14BDA6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32" name="Rectangle 6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EECS 370: Introduction to Computer Organization 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0"/>
            <a:ext cx="8610599" cy="838200"/>
          </a:xfrm>
        </p:spPr>
        <p:txBody>
          <a:bodyPr/>
          <a:lstStyle/>
          <a:p>
            <a:r>
              <a:rPr lang="en-US" dirty="0"/>
              <a:t>2. How to be </a:t>
            </a:r>
            <a:r>
              <a:rPr lang="en-US" dirty="0">
                <a:solidFill>
                  <a:srgbClr val="FF0000"/>
                </a:solidFill>
              </a:rPr>
              <a:t>not limited by DRAM capacity</a:t>
            </a:r>
            <a:r>
              <a:rPr lang="en-US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US" dirty="0"/>
              <a:t>Use disk as temporary space in case memory capacity is exhausted</a:t>
            </a:r>
          </a:p>
          <a:p>
            <a:pPr lvl="1"/>
            <a:r>
              <a:rPr lang="en-US" dirty="0"/>
              <a:t>This temporary space in disk is called </a:t>
            </a:r>
            <a:r>
              <a:rPr lang="en-US" dirty="0">
                <a:solidFill>
                  <a:srgbClr val="FF0000"/>
                </a:solidFill>
              </a:rPr>
              <a:t>swap partition </a:t>
            </a:r>
            <a:r>
              <a:rPr lang="en-US" dirty="0"/>
              <a:t>in Linux-based systems</a:t>
            </a:r>
          </a:p>
          <a:p>
            <a:pPr lvl="1"/>
            <a:r>
              <a:rPr lang="en-US" dirty="0"/>
              <a:t>For fun check swap space in a </a:t>
            </a:r>
            <a:r>
              <a:rPr lang="en-US" dirty="0" err="1"/>
              <a:t>linux</a:t>
            </a:r>
            <a:r>
              <a:rPr lang="en-US" dirty="0"/>
              <a:t> system by:</a:t>
            </a:r>
          </a:p>
          <a:p>
            <a:pPr marL="471487" lvl="1" indent="0">
              <a:buNone/>
            </a:pP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$: top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EECS 370: Introduction to Computer Organization</a:t>
            </a:r>
          </a:p>
          <a:p>
            <a:pPr>
              <a:defRPr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AC6BD89-2FC4-40E2-A3F4-8944F0C81D9F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33" r="48333" b="71333"/>
          <a:stretch/>
        </p:blipFill>
        <p:spPr>
          <a:xfrm>
            <a:off x="533400" y="3712369"/>
            <a:ext cx="7832558" cy="2400300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 bwMode="auto">
          <a:xfrm>
            <a:off x="518615" y="4572000"/>
            <a:ext cx="5348786" cy="304800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8462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EECS 370: Introduction to Computer Organization</a:t>
            </a:r>
          </a:p>
          <a:p>
            <a:pPr>
              <a:defRPr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AC6BD89-2FC4-40E2-A3F4-8944F0C81D9F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533400" y="0"/>
            <a:ext cx="8610599" cy="838200"/>
          </a:xfrm>
        </p:spPr>
        <p:txBody>
          <a:bodyPr/>
          <a:lstStyle/>
          <a:p>
            <a:r>
              <a:rPr lang="en-US" dirty="0"/>
              <a:t>2. How to be </a:t>
            </a:r>
            <a:r>
              <a:rPr lang="en-US" dirty="0">
                <a:solidFill>
                  <a:srgbClr val="FF0000"/>
                </a:solidFill>
              </a:rPr>
              <a:t>not limited by DRAM capacity</a:t>
            </a:r>
            <a:r>
              <a:rPr lang="en-US" dirty="0"/>
              <a:t>?</a:t>
            </a:r>
          </a:p>
        </p:txBody>
      </p:sp>
      <p:sp>
        <p:nvSpPr>
          <p:cNvPr id="88" name="Oval 87"/>
          <p:cNvSpPr/>
          <p:nvPr/>
        </p:nvSpPr>
        <p:spPr bwMode="auto">
          <a:xfrm>
            <a:off x="7239000" y="2462756"/>
            <a:ext cx="1295400" cy="356644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33492" y="1227171"/>
            <a:ext cx="8500908" cy="5021229"/>
            <a:chOff x="33492" y="819309"/>
            <a:chExt cx="8958108" cy="5727051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492" y="1066801"/>
              <a:ext cx="672406" cy="672406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922" y="3733801"/>
              <a:ext cx="652018" cy="640282"/>
            </a:xfrm>
            <a:prstGeom prst="rect">
              <a:avLst/>
            </a:prstGeom>
          </p:spPr>
        </p:pic>
        <p:grpSp>
          <p:nvGrpSpPr>
            <p:cNvPr id="10" name="Group 9"/>
            <p:cNvGrpSpPr/>
            <p:nvPr/>
          </p:nvGrpSpPr>
          <p:grpSpPr>
            <a:xfrm>
              <a:off x="762000" y="1143000"/>
              <a:ext cx="1143000" cy="2286000"/>
              <a:chOff x="3657600" y="2170113"/>
              <a:chExt cx="1143000" cy="2286000"/>
            </a:xfrm>
          </p:grpSpPr>
          <p:sp>
            <p:nvSpPr>
              <p:cNvPr id="11" name="Rectangle 17"/>
              <p:cNvSpPr>
                <a:spLocks noChangeArrowheads="1"/>
              </p:cNvSpPr>
              <p:nvPr/>
            </p:nvSpPr>
            <p:spPr bwMode="auto">
              <a:xfrm>
                <a:off x="3657600" y="2170113"/>
                <a:ext cx="1143000" cy="22860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 sz="1800" dirty="0">
                  <a:latin typeface="Calibri" pitchFamily="34" charset="0"/>
                  <a:cs typeface="Calibri" pitchFamily="34" charset="0"/>
                </a:endParaRPr>
              </a:p>
            </p:txBody>
          </p:sp>
          <p:sp>
            <p:nvSpPr>
              <p:cNvPr id="12" name="Rectangle 18"/>
              <p:cNvSpPr>
                <a:spLocks noChangeArrowheads="1"/>
              </p:cNvSpPr>
              <p:nvPr/>
            </p:nvSpPr>
            <p:spPr bwMode="auto">
              <a:xfrm>
                <a:off x="3657600" y="2398713"/>
                <a:ext cx="1143000" cy="22860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 sz="1800" dirty="0">
                  <a:latin typeface="Calibri" pitchFamily="34" charset="0"/>
                  <a:cs typeface="Calibri" pitchFamily="34" charset="0"/>
                </a:endParaRPr>
              </a:p>
            </p:txBody>
          </p:sp>
          <p:sp>
            <p:nvSpPr>
              <p:cNvPr id="13" name="Rectangle 19"/>
              <p:cNvSpPr>
                <a:spLocks noChangeArrowheads="1"/>
              </p:cNvSpPr>
              <p:nvPr/>
            </p:nvSpPr>
            <p:spPr bwMode="auto">
              <a:xfrm>
                <a:off x="3657600" y="2627313"/>
                <a:ext cx="1143000" cy="22860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 sz="1800" dirty="0">
                  <a:latin typeface="Calibri" pitchFamily="34" charset="0"/>
                  <a:cs typeface="Calibri" pitchFamily="34" charset="0"/>
                </a:endParaRPr>
              </a:p>
            </p:txBody>
          </p:sp>
          <p:sp>
            <p:nvSpPr>
              <p:cNvPr id="14" name="Rectangle 20"/>
              <p:cNvSpPr>
                <a:spLocks noChangeArrowheads="1"/>
              </p:cNvSpPr>
              <p:nvPr/>
            </p:nvSpPr>
            <p:spPr bwMode="auto">
              <a:xfrm>
                <a:off x="3657600" y="2855913"/>
                <a:ext cx="1143000" cy="22860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 sz="1800" dirty="0">
                  <a:latin typeface="Calibri" pitchFamily="34" charset="0"/>
                  <a:cs typeface="Calibri" pitchFamily="34" charset="0"/>
                </a:endParaRPr>
              </a:p>
            </p:txBody>
          </p:sp>
          <p:sp>
            <p:nvSpPr>
              <p:cNvPr id="15" name="Rectangle 21"/>
              <p:cNvSpPr>
                <a:spLocks noChangeArrowheads="1"/>
              </p:cNvSpPr>
              <p:nvPr/>
            </p:nvSpPr>
            <p:spPr bwMode="auto">
              <a:xfrm>
                <a:off x="3657600" y="3084513"/>
                <a:ext cx="1143000" cy="22860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 sz="1800" dirty="0">
                  <a:latin typeface="Calibri" pitchFamily="34" charset="0"/>
                  <a:cs typeface="Calibri" pitchFamily="34" charset="0"/>
                </a:endParaRPr>
              </a:p>
            </p:txBody>
          </p:sp>
          <p:sp>
            <p:nvSpPr>
              <p:cNvPr id="16" name="Rectangle 22"/>
              <p:cNvSpPr>
                <a:spLocks noChangeArrowheads="1"/>
              </p:cNvSpPr>
              <p:nvPr/>
            </p:nvSpPr>
            <p:spPr bwMode="auto">
              <a:xfrm>
                <a:off x="3657600" y="3313113"/>
                <a:ext cx="1143000" cy="22860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 sz="1800" dirty="0">
                  <a:latin typeface="Calibri" pitchFamily="34" charset="0"/>
                  <a:cs typeface="Calibri" pitchFamily="34" charset="0"/>
                </a:endParaRPr>
              </a:p>
            </p:txBody>
          </p:sp>
          <p:sp>
            <p:nvSpPr>
              <p:cNvPr id="17" name="Rectangle 23"/>
              <p:cNvSpPr>
                <a:spLocks noChangeArrowheads="1"/>
              </p:cNvSpPr>
              <p:nvPr/>
            </p:nvSpPr>
            <p:spPr bwMode="auto">
              <a:xfrm>
                <a:off x="3657600" y="3541713"/>
                <a:ext cx="1143000" cy="22860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 sz="1800" dirty="0">
                  <a:latin typeface="Calibri" pitchFamily="34" charset="0"/>
                  <a:cs typeface="Calibri" pitchFamily="34" charset="0"/>
                </a:endParaRPr>
              </a:p>
            </p:txBody>
          </p:sp>
          <p:sp>
            <p:nvSpPr>
              <p:cNvPr id="18" name="Rectangle 24"/>
              <p:cNvSpPr>
                <a:spLocks noChangeArrowheads="1"/>
              </p:cNvSpPr>
              <p:nvPr/>
            </p:nvSpPr>
            <p:spPr bwMode="auto">
              <a:xfrm>
                <a:off x="3657600" y="3770313"/>
                <a:ext cx="1143000" cy="22860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 sz="1800" dirty="0">
                  <a:latin typeface="Calibri" pitchFamily="34" charset="0"/>
                  <a:cs typeface="Calibri" pitchFamily="34" charset="0"/>
                </a:endParaRPr>
              </a:p>
            </p:txBody>
          </p:sp>
          <p:sp>
            <p:nvSpPr>
              <p:cNvPr id="19" name="Rectangle 25"/>
              <p:cNvSpPr>
                <a:spLocks noChangeArrowheads="1"/>
              </p:cNvSpPr>
              <p:nvPr/>
            </p:nvSpPr>
            <p:spPr bwMode="auto">
              <a:xfrm>
                <a:off x="3657600" y="3998913"/>
                <a:ext cx="1143000" cy="22860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 sz="1800" dirty="0">
                  <a:latin typeface="Calibri" pitchFamily="34" charset="0"/>
                  <a:cs typeface="Calibri" pitchFamily="34" charset="0"/>
                </a:endParaRPr>
              </a:p>
            </p:txBody>
          </p:sp>
          <p:sp>
            <p:nvSpPr>
              <p:cNvPr id="20" name="Rectangle 26"/>
              <p:cNvSpPr>
                <a:spLocks noChangeArrowheads="1"/>
              </p:cNvSpPr>
              <p:nvPr/>
            </p:nvSpPr>
            <p:spPr bwMode="auto">
              <a:xfrm>
                <a:off x="3657600" y="4227513"/>
                <a:ext cx="1143000" cy="22860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 sz="1800" dirty="0">
                  <a:latin typeface="Calibri" pitchFamily="34" charset="0"/>
                  <a:cs typeface="Calibri" pitchFamily="34" charset="0"/>
                </a:endParaRPr>
              </a:p>
            </p:txBody>
          </p:sp>
        </p:grpSp>
        <p:grpSp>
          <p:nvGrpSpPr>
            <p:cNvPr id="21" name="Group 20"/>
            <p:cNvGrpSpPr/>
            <p:nvPr/>
          </p:nvGrpSpPr>
          <p:grpSpPr>
            <a:xfrm>
              <a:off x="762000" y="3790950"/>
              <a:ext cx="1143000" cy="2286000"/>
              <a:chOff x="3657600" y="2170113"/>
              <a:chExt cx="1143000" cy="2286000"/>
            </a:xfrm>
          </p:grpSpPr>
          <p:sp>
            <p:nvSpPr>
              <p:cNvPr id="22" name="Rectangle 17"/>
              <p:cNvSpPr>
                <a:spLocks noChangeArrowheads="1"/>
              </p:cNvSpPr>
              <p:nvPr/>
            </p:nvSpPr>
            <p:spPr bwMode="auto">
              <a:xfrm>
                <a:off x="3657600" y="2170113"/>
                <a:ext cx="1143000" cy="22860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 sz="1800" dirty="0">
                  <a:latin typeface="Calibri" pitchFamily="34" charset="0"/>
                  <a:cs typeface="Calibri" pitchFamily="34" charset="0"/>
                </a:endParaRPr>
              </a:p>
            </p:txBody>
          </p:sp>
          <p:sp>
            <p:nvSpPr>
              <p:cNvPr id="23" name="Rectangle 18"/>
              <p:cNvSpPr>
                <a:spLocks noChangeArrowheads="1"/>
              </p:cNvSpPr>
              <p:nvPr/>
            </p:nvSpPr>
            <p:spPr bwMode="auto">
              <a:xfrm>
                <a:off x="3657600" y="2398713"/>
                <a:ext cx="1143000" cy="22860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 sz="1800" dirty="0">
                  <a:latin typeface="Calibri" pitchFamily="34" charset="0"/>
                  <a:cs typeface="Calibri" pitchFamily="34" charset="0"/>
                </a:endParaRPr>
              </a:p>
            </p:txBody>
          </p:sp>
          <p:sp>
            <p:nvSpPr>
              <p:cNvPr id="24" name="Rectangle 19"/>
              <p:cNvSpPr>
                <a:spLocks noChangeArrowheads="1"/>
              </p:cNvSpPr>
              <p:nvPr/>
            </p:nvSpPr>
            <p:spPr bwMode="auto">
              <a:xfrm>
                <a:off x="3657600" y="2627313"/>
                <a:ext cx="1143000" cy="22860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 sz="1800" dirty="0">
                  <a:latin typeface="Calibri" pitchFamily="34" charset="0"/>
                  <a:cs typeface="Calibri" pitchFamily="34" charset="0"/>
                </a:endParaRPr>
              </a:p>
            </p:txBody>
          </p:sp>
          <p:sp>
            <p:nvSpPr>
              <p:cNvPr id="25" name="Rectangle 20"/>
              <p:cNvSpPr>
                <a:spLocks noChangeArrowheads="1"/>
              </p:cNvSpPr>
              <p:nvPr/>
            </p:nvSpPr>
            <p:spPr bwMode="auto">
              <a:xfrm>
                <a:off x="3657600" y="2855913"/>
                <a:ext cx="1143000" cy="22860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 sz="1800" dirty="0">
                  <a:latin typeface="Calibri" pitchFamily="34" charset="0"/>
                  <a:cs typeface="Calibri" pitchFamily="34" charset="0"/>
                </a:endParaRPr>
              </a:p>
            </p:txBody>
          </p:sp>
          <p:sp>
            <p:nvSpPr>
              <p:cNvPr id="26" name="Rectangle 21"/>
              <p:cNvSpPr>
                <a:spLocks noChangeArrowheads="1"/>
              </p:cNvSpPr>
              <p:nvPr/>
            </p:nvSpPr>
            <p:spPr bwMode="auto">
              <a:xfrm>
                <a:off x="3657600" y="3084513"/>
                <a:ext cx="1143000" cy="22860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 sz="1800" dirty="0">
                  <a:latin typeface="Calibri" pitchFamily="34" charset="0"/>
                  <a:cs typeface="Calibri" pitchFamily="34" charset="0"/>
                </a:endParaRPr>
              </a:p>
            </p:txBody>
          </p:sp>
          <p:sp>
            <p:nvSpPr>
              <p:cNvPr id="27" name="Rectangle 22"/>
              <p:cNvSpPr>
                <a:spLocks noChangeArrowheads="1"/>
              </p:cNvSpPr>
              <p:nvPr/>
            </p:nvSpPr>
            <p:spPr bwMode="auto">
              <a:xfrm>
                <a:off x="3657600" y="3313113"/>
                <a:ext cx="1143000" cy="22860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 sz="1800" dirty="0">
                  <a:latin typeface="Calibri" pitchFamily="34" charset="0"/>
                  <a:cs typeface="Calibri" pitchFamily="34" charset="0"/>
                </a:endParaRPr>
              </a:p>
            </p:txBody>
          </p:sp>
          <p:sp>
            <p:nvSpPr>
              <p:cNvPr id="28" name="Rectangle 23"/>
              <p:cNvSpPr>
                <a:spLocks noChangeArrowheads="1"/>
              </p:cNvSpPr>
              <p:nvPr/>
            </p:nvSpPr>
            <p:spPr bwMode="auto">
              <a:xfrm>
                <a:off x="3657600" y="3541713"/>
                <a:ext cx="1143000" cy="22860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 sz="1800" dirty="0">
                  <a:latin typeface="Calibri" pitchFamily="34" charset="0"/>
                  <a:cs typeface="Calibri" pitchFamily="34" charset="0"/>
                </a:endParaRPr>
              </a:p>
            </p:txBody>
          </p:sp>
          <p:sp>
            <p:nvSpPr>
              <p:cNvPr id="29" name="Rectangle 24"/>
              <p:cNvSpPr>
                <a:spLocks noChangeArrowheads="1"/>
              </p:cNvSpPr>
              <p:nvPr/>
            </p:nvSpPr>
            <p:spPr bwMode="auto">
              <a:xfrm>
                <a:off x="3657600" y="3770313"/>
                <a:ext cx="1143000" cy="22860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 sz="1800" dirty="0">
                  <a:latin typeface="Calibri" pitchFamily="34" charset="0"/>
                  <a:cs typeface="Calibri" pitchFamily="34" charset="0"/>
                </a:endParaRPr>
              </a:p>
            </p:txBody>
          </p:sp>
          <p:sp>
            <p:nvSpPr>
              <p:cNvPr id="30" name="Rectangle 25"/>
              <p:cNvSpPr>
                <a:spLocks noChangeArrowheads="1"/>
              </p:cNvSpPr>
              <p:nvPr/>
            </p:nvSpPr>
            <p:spPr bwMode="auto">
              <a:xfrm>
                <a:off x="3657600" y="3998913"/>
                <a:ext cx="1143000" cy="22860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 sz="1800" dirty="0">
                  <a:latin typeface="Calibri" pitchFamily="34" charset="0"/>
                  <a:cs typeface="Calibri" pitchFamily="34" charset="0"/>
                </a:endParaRPr>
              </a:p>
            </p:txBody>
          </p:sp>
          <p:sp>
            <p:nvSpPr>
              <p:cNvPr id="31" name="Rectangle 26"/>
              <p:cNvSpPr>
                <a:spLocks noChangeArrowheads="1"/>
              </p:cNvSpPr>
              <p:nvPr/>
            </p:nvSpPr>
            <p:spPr bwMode="auto">
              <a:xfrm>
                <a:off x="3657600" y="4227513"/>
                <a:ext cx="1143000" cy="22860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 sz="1800" dirty="0">
                  <a:latin typeface="Calibri" pitchFamily="34" charset="0"/>
                  <a:cs typeface="Calibri" pitchFamily="34" charset="0"/>
                </a:endParaRPr>
              </a:p>
            </p:txBody>
          </p:sp>
        </p:grpSp>
        <p:sp>
          <p:nvSpPr>
            <p:cNvPr id="32" name="TextBox 31"/>
            <p:cNvSpPr txBox="1"/>
            <p:nvPr/>
          </p:nvSpPr>
          <p:spPr>
            <a:xfrm>
              <a:off x="1905000" y="1092875"/>
              <a:ext cx="13716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>
                  <a:latin typeface="Calibri" charset="0"/>
                  <a:ea typeface="Calibri" charset="0"/>
                  <a:cs typeface="Calibri" charset="0"/>
                </a:rPr>
                <a:t>0x0000</a:t>
              </a:r>
            </a:p>
            <a:p>
              <a:r>
                <a:rPr lang="en-US" sz="1800" dirty="0">
                  <a:latin typeface="Calibri" charset="0"/>
                  <a:ea typeface="Calibri" charset="0"/>
                  <a:cs typeface="Calibri" charset="0"/>
                </a:rPr>
                <a:t>0x1000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905000" y="3112253"/>
              <a:ext cx="1066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>
                  <a:latin typeface="Calibri" charset="0"/>
                  <a:ea typeface="Calibri" charset="0"/>
                  <a:cs typeface="Calibri" charset="0"/>
                </a:rPr>
                <a:t>0xF000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905000" y="3727751"/>
              <a:ext cx="13716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>
                  <a:latin typeface="Calibri" charset="0"/>
                  <a:ea typeface="Calibri" charset="0"/>
                  <a:cs typeface="Calibri" charset="0"/>
                </a:rPr>
                <a:t>0x0000</a:t>
              </a:r>
            </a:p>
            <a:p>
              <a:r>
                <a:rPr lang="en-US" sz="1800" dirty="0">
                  <a:latin typeface="Calibri" charset="0"/>
                  <a:ea typeface="Calibri" charset="0"/>
                  <a:cs typeface="Calibri" charset="0"/>
                </a:rPr>
                <a:t>0x1000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905000" y="5747129"/>
              <a:ext cx="1066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>
                  <a:latin typeface="Calibri" charset="0"/>
                  <a:ea typeface="Calibri" charset="0"/>
                  <a:cs typeface="Calibri" charset="0"/>
                </a:rPr>
                <a:t>0xF000</a:t>
              </a:r>
            </a:p>
          </p:txBody>
        </p:sp>
        <p:grpSp>
          <p:nvGrpSpPr>
            <p:cNvPr id="36" name="Group 35"/>
            <p:cNvGrpSpPr/>
            <p:nvPr/>
          </p:nvGrpSpPr>
          <p:grpSpPr>
            <a:xfrm>
              <a:off x="5638800" y="1071675"/>
              <a:ext cx="2514600" cy="5238340"/>
              <a:chOff x="5486400" y="1071675"/>
              <a:chExt cx="2514600" cy="5238340"/>
            </a:xfrm>
          </p:grpSpPr>
          <p:grpSp>
            <p:nvGrpSpPr>
              <p:cNvPr id="37" name="Group 36"/>
              <p:cNvGrpSpPr/>
              <p:nvPr/>
            </p:nvGrpSpPr>
            <p:grpSpPr>
              <a:xfrm>
                <a:off x="5486400" y="1175129"/>
                <a:ext cx="1143000" cy="2286000"/>
                <a:chOff x="3657600" y="2170113"/>
                <a:chExt cx="1143000" cy="2286000"/>
              </a:xfrm>
            </p:grpSpPr>
            <p:sp>
              <p:nvSpPr>
                <p:cNvPr id="52" name="Rectangle 17"/>
                <p:cNvSpPr>
                  <a:spLocks noChangeArrowheads="1"/>
                </p:cNvSpPr>
                <p:nvPr/>
              </p:nvSpPr>
              <p:spPr bwMode="auto">
                <a:xfrm>
                  <a:off x="3657600" y="2170113"/>
                  <a:ext cx="1143000" cy="228600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en-US" sz="1800" dirty="0">
                    <a:latin typeface="Calibri" pitchFamily="34" charset="0"/>
                    <a:cs typeface="Calibri" pitchFamily="34" charset="0"/>
                  </a:endParaRPr>
                </a:p>
              </p:txBody>
            </p:sp>
            <p:sp>
              <p:nvSpPr>
                <p:cNvPr id="53" name="Rectangle 18"/>
                <p:cNvSpPr>
                  <a:spLocks noChangeArrowheads="1"/>
                </p:cNvSpPr>
                <p:nvPr/>
              </p:nvSpPr>
              <p:spPr bwMode="auto">
                <a:xfrm>
                  <a:off x="3657600" y="2398713"/>
                  <a:ext cx="1143000" cy="228600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en-US" sz="1800" dirty="0">
                    <a:latin typeface="Calibri" pitchFamily="34" charset="0"/>
                    <a:cs typeface="Calibri" pitchFamily="34" charset="0"/>
                  </a:endParaRPr>
                </a:p>
              </p:txBody>
            </p:sp>
            <p:sp>
              <p:nvSpPr>
                <p:cNvPr id="54" name="Rectangle 19"/>
                <p:cNvSpPr>
                  <a:spLocks noChangeArrowheads="1"/>
                </p:cNvSpPr>
                <p:nvPr/>
              </p:nvSpPr>
              <p:spPr bwMode="auto">
                <a:xfrm>
                  <a:off x="3657600" y="2627313"/>
                  <a:ext cx="1143000" cy="228600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en-US" sz="1800" dirty="0">
                    <a:latin typeface="Calibri" pitchFamily="34" charset="0"/>
                    <a:cs typeface="Calibri" pitchFamily="34" charset="0"/>
                  </a:endParaRPr>
                </a:p>
              </p:txBody>
            </p:sp>
            <p:sp>
              <p:nvSpPr>
                <p:cNvPr id="55" name="Rectangle 20"/>
                <p:cNvSpPr>
                  <a:spLocks noChangeArrowheads="1"/>
                </p:cNvSpPr>
                <p:nvPr/>
              </p:nvSpPr>
              <p:spPr bwMode="auto">
                <a:xfrm>
                  <a:off x="3657600" y="2855913"/>
                  <a:ext cx="1143000" cy="228600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en-US" sz="1800" dirty="0">
                    <a:latin typeface="Calibri" pitchFamily="34" charset="0"/>
                    <a:cs typeface="Calibri" pitchFamily="34" charset="0"/>
                  </a:endParaRPr>
                </a:p>
              </p:txBody>
            </p:sp>
            <p:sp>
              <p:nvSpPr>
                <p:cNvPr id="56" name="Rectangle 21"/>
                <p:cNvSpPr>
                  <a:spLocks noChangeArrowheads="1"/>
                </p:cNvSpPr>
                <p:nvPr/>
              </p:nvSpPr>
              <p:spPr bwMode="auto">
                <a:xfrm>
                  <a:off x="3657600" y="3084513"/>
                  <a:ext cx="1143000" cy="228600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en-US" sz="1800" dirty="0">
                    <a:latin typeface="Calibri" pitchFamily="34" charset="0"/>
                    <a:cs typeface="Calibri" pitchFamily="34" charset="0"/>
                  </a:endParaRPr>
                </a:p>
              </p:txBody>
            </p:sp>
            <p:sp>
              <p:nvSpPr>
                <p:cNvPr id="57" name="Rectangle 22"/>
                <p:cNvSpPr>
                  <a:spLocks noChangeArrowheads="1"/>
                </p:cNvSpPr>
                <p:nvPr/>
              </p:nvSpPr>
              <p:spPr bwMode="auto">
                <a:xfrm>
                  <a:off x="3657600" y="3313113"/>
                  <a:ext cx="1143000" cy="228600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en-US" sz="1800" dirty="0">
                    <a:latin typeface="Calibri" pitchFamily="34" charset="0"/>
                    <a:cs typeface="Calibri" pitchFamily="34" charset="0"/>
                  </a:endParaRPr>
                </a:p>
              </p:txBody>
            </p:sp>
            <p:sp>
              <p:nvSpPr>
                <p:cNvPr id="58" name="Rectangle 23"/>
                <p:cNvSpPr>
                  <a:spLocks noChangeArrowheads="1"/>
                </p:cNvSpPr>
                <p:nvPr/>
              </p:nvSpPr>
              <p:spPr bwMode="auto">
                <a:xfrm>
                  <a:off x="3657600" y="3541713"/>
                  <a:ext cx="1143000" cy="228600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en-US" sz="1800" dirty="0">
                    <a:latin typeface="Calibri" pitchFamily="34" charset="0"/>
                    <a:cs typeface="Calibri" pitchFamily="34" charset="0"/>
                  </a:endParaRPr>
                </a:p>
              </p:txBody>
            </p:sp>
            <p:sp>
              <p:nvSpPr>
                <p:cNvPr id="59" name="Rectangle 24"/>
                <p:cNvSpPr>
                  <a:spLocks noChangeArrowheads="1"/>
                </p:cNvSpPr>
                <p:nvPr/>
              </p:nvSpPr>
              <p:spPr bwMode="auto">
                <a:xfrm>
                  <a:off x="3657600" y="3770313"/>
                  <a:ext cx="1143000" cy="228600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en-US" sz="1800" dirty="0">
                    <a:latin typeface="Calibri" pitchFamily="34" charset="0"/>
                    <a:cs typeface="Calibri" pitchFamily="34" charset="0"/>
                  </a:endParaRPr>
                </a:p>
              </p:txBody>
            </p:sp>
            <p:sp>
              <p:nvSpPr>
                <p:cNvPr id="60" name="Rectangle 25"/>
                <p:cNvSpPr>
                  <a:spLocks noChangeArrowheads="1"/>
                </p:cNvSpPr>
                <p:nvPr/>
              </p:nvSpPr>
              <p:spPr bwMode="auto">
                <a:xfrm>
                  <a:off x="3657600" y="3998913"/>
                  <a:ext cx="1143000" cy="228600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en-US" sz="1800" dirty="0">
                    <a:latin typeface="Calibri" pitchFamily="34" charset="0"/>
                    <a:cs typeface="Calibri" pitchFamily="34" charset="0"/>
                  </a:endParaRPr>
                </a:p>
              </p:txBody>
            </p:sp>
            <p:sp>
              <p:nvSpPr>
                <p:cNvPr id="61" name="Rectangle 26"/>
                <p:cNvSpPr>
                  <a:spLocks noChangeArrowheads="1"/>
                </p:cNvSpPr>
                <p:nvPr/>
              </p:nvSpPr>
              <p:spPr bwMode="auto">
                <a:xfrm>
                  <a:off x="3657600" y="4227513"/>
                  <a:ext cx="1143000" cy="228600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en-US" sz="1800" dirty="0">
                    <a:latin typeface="Calibri" pitchFamily="34" charset="0"/>
                    <a:cs typeface="Calibri" pitchFamily="34" charset="0"/>
                  </a:endParaRPr>
                </a:p>
              </p:txBody>
            </p:sp>
          </p:grpSp>
          <p:grpSp>
            <p:nvGrpSpPr>
              <p:cNvPr id="38" name="Group 37"/>
              <p:cNvGrpSpPr/>
              <p:nvPr/>
            </p:nvGrpSpPr>
            <p:grpSpPr>
              <a:xfrm>
                <a:off x="5486400" y="3461129"/>
                <a:ext cx="1143000" cy="2286000"/>
                <a:chOff x="3657600" y="2170113"/>
                <a:chExt cx="1143000" cy="2286000"/>
              </a:xfrm>
            </p:grpSpPr>
            <p:sp>
              <p:nvSpPr>
                <p:cNvPr id="42" name="Rectangle 17"/>
                <p:cNvSpPr>
                  <a:spLocks noChangeArrowheads="1"/>
                </p:cNvSpPr>
                <p:nvPr/>
              </p:nvSpPr>
              <p:spPr bwMode="auto">
                <a:xfrm>
                  <a:off x="3657600" y="2170113"/>
                  <a:ext cx="1143000" cy="228600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en-US" sz="1800" dirty="0">
                    <a:latin typeface="Calibri" pitchFamily="34" charset="0"/>
                    <a:cs typeface="Calibri" pitchFamily="34" charset="0"/>
                  </a:endParaRPr>
                </a:p>
              </p:txBody>
            </p:sp>
            <p:sp>
              <p:nvSpPr>
                <p:cNvPr id="43" name="Rectangle 18"/>
                <p:cNvSpPr>
                  <a:spLocks noChangeArrowheads="1"/>
                </p:cNvSpPr>
                <p:nvPr/>
              </p:nvSpPr>
              <p:spPr bwMode="auto">
                <a:xfrm>
                  <a:off x="3657600" y="2398713"/>
                  <a:ext cx="1143000" cy="228600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en-US" sz="1800" dirty="0">
                    <a:latin typeface="Calibri" pitchFamily="34" charset="0"/>
                    <a:cs typeface="Calibri" pitchFamily="34" charset="0"/>
                  </a:endParaRPr>
                </a:p>
              </p:txBody>
            </p:sp>
            <p:sp>
              <p:nvSpPr>
                <p:cNvPr id="44" name="Rectangle 19"/>
                <p:cNvSpPr>
                  <a:spLocks noChangeArrowheads="1"/>
                </p:cNvSpPr>
                <p:nvPr/>
              </p:nvSpPr>
              <p:spPr bwMode="auto">
                <a:xfrm>
                  <a:off x="3657600" y="2627313"/>
                  <a:ext cx="1143000" cy="228600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en-US" sz="1800" dirty="0">
                    <a:latin typeface="Calibri" pitchFamily="34" charset="0"/>
                    <a:cs typeface="Calibri" pitchFamily="34" charset="0"/>
                  </a:endParaRPr>
                </a:p>
              </p:txBody>
            </p:sp>
            <p:sp>
              <p:nvSpPr>
                <p:cNvPr id="45" name="Rectangle 20"/>
                <p:cNvSpPr>
                  <a:spLocks noChangeArrowheads="1"/>
                </p:cNvSpPr>
                <p:nvPr/>
              </p:nvSpPr>
              <p:spPr bwMode="auto">
                <a:xfrm>
                  <a:off x="3657600" y="2855913"/>
                  <a:ext cx="1143000" cy="228600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en-US" sz="1800" dirty="0">
                    <a:latin typeface="Calibri" pitchFamily="34" charset="0"/>
                    <a:cs typeface="Calibri" pitchFamily="34" charset="0"/>
                  </a:endParaRPr>
                </a:p>
              </p:txBody>
            </p:sp>
            <p:sp>
              <p:nvSpPr>
                <p:cNvPr id="46" name="Rectangle 21"/>
                <p:cNvSpPr>
                  <a:spLocks noChangeArrowheads="1"/>
                </p:cNvSpPr>
                <p:nvPr/>
              </p:nvSpPr>
              <p:spPr bwMode="auto">
                <a:xfrm>
                  <a:off x="3657600" y="3084513"/>
                  <a:ext cx="1143000" cy="228600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en-US" sz="1800" dirty="0">
                    <a:latin typeface="Calibri" pitchFamily="34" charset="0"/>
                    <a:cs typeface="Calibri" pitchFamily="34" charset="0"/>
                  </a:endParaRPr>
                </a:p>
              </p:txBody>
            </p:sp>
            <p:sp>
              <p:nvSpPr>
                <p:cNvPr id="47" name="Rectangle 22"/>
                <p:cNvSpPr>
                  <a:spLocks noChangeArrowheads="1"/>
                </p:cNvSpPr>
                <p:nvPr/>
              </p:nvSpPr>
              <p:spPr bwMode="auto">
                <a:xfrm>
                  <a:off x="3657600" y="3313113"/>
                  <a:ext cx="1143000" cy="228600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en-US" sz="1800" dirty="0">
                    <a:latin typeface="Calibri" pitchFamily="34" charset="0"/>
                    <a:cs typeface="Calibri" pitchFamily="34" charset="0"/>
                  </a:endParaRPr>
                </a:p>
              </p:txBody>
            </p:sp>
            <p:sp>
              <p:nvSpPr>
                <p:cNvPr id="48" name="Rectangle 23"/>
                <p:cNvSpPr>
                  <a:spLocks noChangeArrowheads="1"/>
                </p:cNvSpPr>
                <p:nvPr/>
              </p:nvSpPr>
              <p:spPr bwMode="auto">
                <a:xfrm>
                  <a:off x="3657600" y="3541713"/>
                  <a:ext cx="1143000" cy="228600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en-US" sz="1800" dirty="0">
                    <a:latin typeface="Calibri" pitchFamily="34" charset="0"/>
                    <a:cs typeface="Calibri" pitchFamily="34" charset="0"/>
                  </a:endParaRPr>
                </a:p>
              </p:txBody>
            </p:sp>
            <p:sp>
              <p:nvSpPr>
                <p:cNvPr id="49" name="Rectangle 24"/>
                <p:cNvSpPr>
                  <a:spLocks noChangeArrowheads="1"/>
                </p:cNvSpPr>
                <p:nvPr/>
              </p:nvSpPr>
              <p:spPr bwMode="auto">
                <a:xfrm>
                  <a:off x="3657600" y="3770313"/>
                  <a:ext cx="1143000" cy="228600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en-US" sz="1800" dirty="0">
                    <a:latin typeface="Calibri" pitchFamily="34" charset="0"/>
                    <a:cs typeface="Calibri" pitchFamily="34" charset="0"/>
                  </a:endParaRPr>
                </a:p>
              </p:txBody>
            </p:sp>
            <p:sp>
              <p:nvSpPr>
                <p:cNvPr id="50" name="Rectangle 25"/>
                <p:cNvSpPr>
                  <a:spLocks noChangeArrowheads="1"/>
                </p:cNvSpPr>
                <p:nvPr/>
              </p:nvSpPr>
              <p:spPr bwMode="auto">
                <a:xfrm>
                  <a:off x="3657600" y="3998913"/>
                  <a:ext cx="1143000" cy="228600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en-US" sz="1800" dirty="0">
                    <a:latin typeface="Calibri" pitchFamily="34" charset="0"/>
                    <a:cs typeface="Calibri" pitchFamily="34" charset="0"/>
                  </a:endParaRPr>
                </a:p>
              </p:txBody>
            </p:sp>
            <p:sp>
              <p:nvSpPr>
                <p:cNvPr id="51" name="Rectangle 26"/>
                <p:cNvSpPr>
                  <a:spLocks noChangeArrowheads="1"/>
                </p:cNvSpPr>
                <p:nvPr/>
              </p:nvSpPr>
              <p:spPr bwMode="auto">
                <a:xfrm>
                  <a:off x="3657600" y="4227513"/>
                  <a:ext cx="1143000" cy="228600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en-US" sz="1800" dirty="0">
                    <a:latin typeface="Calibri" pitchFamily="34" charset="0"/>
                    <a:cs typeface="Calibri" pitchFamily="34" charset="0"/>
                  </a:endParaRPr>
                </a:p>
              </p:txBody>
            </p:sp>
          </p:grpSp>
          <p:sp>
            <p:nvSpPr>
              <p:cNvPr id="39" name="TextBox 38"/>
              <p:cNvSpPr txBox="1"/>
              <p:nvPr/>
            </p:nvSpPr>
            <p:spPr>
              <a:xfrm>
                <a:off x="5562600" y="5848350"/>
                <a:ext cx="10668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Calibri" charset="0"/>
                    <a:ea typeface="Calibri" charset="0"/>
                    <a:cs typeface="Calibri" charset="0"/>
                  </a:rPr>
                  <a:t>DRAM</a:t>
                </a:r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6629400" y="1071675"/>
                <a:ext cx="13716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800" dirty="0">
                    <a:latin typeface="Calibri" charset="0"/>
                    <a:ea typeface="Calibri" charset="0"/>
                    <a:cs typeface="Calibri" charset="0"/>
                  </a:rPr>
                  <a:t>0x0000</a:t>
                </a:r>
              </a:p>
              <a:p>
                <a:r>
                  <a:rPr lang="en-US" sz="1800" dirty="0">
                    <a:latin typeface="Calibri" charset="0"/>
                    <a:ea typeface="Calibri" charset="0"/>
                    <a:cs typeface="Calibri" charset="0"/>
                  </a:rPr>
                  <a:t>0x1000</a:t>
                </a:r>
              </a:p>
            </p:txBody>
          </p:sp>
          <p:sp>
            <p:nvSpPr>
              <p:cNvPr id="41" name="TextBox 40"/>
              <p:cNvSpPr txBox="1"/>
              <p:nvPr/>
            </p:nvSpPr>
            <p:spPr>
              <a:xfrm>
                <a:off x="6629400" y="5428408"/>
                <a:ext cx="1066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800" dirty="0">
                    <a:latin typeface="Calibri" charset="0"/>
                    <a:ea typeface="Calibri" charset="0"/>
                    <a:cs typeface="Calibri" charset="0"/>
                  </a:rPr>
                  <a:t>0x1F000</a:t>
                </a:r>
              </a:p>
            </p:txBody>
          </p:sp>
        </p:grpSp>
        <p:sp>
          <p:nvSpPr>
            <p:cNvPr id="62" name="TextBox 61"/>
            <p:cNvSpPr txBox="1"/>
            <p:nvPr/>
          </p:nvSpPr>
          <p:spPr>
            <a:xfrm>
              <a:off x="152400" y="6019800"/>
              <a:ext cx="2590800" cy="5265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alibri" charset="0"/>
                  <a:ea typeface="Calibri" charset="0"/>
                  <a:cs typeface="Calibri" charset="0"/>
                </a:rPr>
                <a:t>Program </a:t>
              </a:r>
              <a:r>
                <a:rPr lang="en-US" sz="2000" dirty="0">
                  <a:latin typeface="Calibri" charset="0"/>
                  <a:ea typeface="Calibri" charset="0"/>
                  <a:cs typeface="Calibri" charset="0"/>
                </a:rPr>
                <a:t>addresses</a:t>
              </a:r>
              <a:endParaRPr lang="en-US" dirty="0">
                <a:latin typeface="Calibri" charset="0"/>
                <a:ea typeface="Calibri" charset="0"/>
                <a:cs typeface="Calibri" charset="0"/>
              </a:endParaRPr>
            </a:p>
          </p:txBody>
        </p:sp>
        <p:grpSp>
          <p:nvGrpSpPr>
            <p:cNvPr id="63" name="Group 62"/>
            <p:cNvGrpSpPr/>
            <p:nvPr/>
          </p:nvGrpSpPr>
          <p:grpSpPr>
            <a:xfrm>
              <a:off x="3429000" y="1143000"/>
              <a:ext cx="1143000" cy="2286000"/>
              <a:chOff x="3657600" y="2170113"/>
              <a:chExt cx="1143000" cy="2286000"/>
            </a:xfrm>
            <a:solidFill>
              <a:srgbClr val="FFC000"/>
            </a:solidFill>
          </p:grpSpPr>
          <p:sp>
            <p:nvSpPr>
              <p:cNvPr id="64" name="Rectangle 17"/>
              <p:cNvSpPr>
                <a:spLocks noChangeArrowheads="1"/>
              </p:cNvSpPr>
              <p:nvPr/>
            </p:nvSpPr>
            <p:spPr bwMode="auto">
              <a:xfrm>
                <a:off x="3657600" y="2170113"/>
                <a:ext cx="1143000" cy="228600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800" dirty="0">
                    <a:latin typeface="Calibri" pitchFamily="34" charset="0"/>
                    <a:cs typeface="Calibri" pitchFamily="34" charset="0"/>
                  </a:rPr>
                  <a:t>0x5000</a:t>
                </a:r>
              </a:p>
            </p:txBody>
          </p:sp>
          <p:sp>
            <p:nvSpPr>
              <p:cNvPr id="65" name="Rectangle 18"/>
              <p:cNvSpPr>
                <a:spLocks noChangeArrowheads="1"/>
              </p:cNvSpPr>
              <p:nvPr/>
            </p:nvSpPr>
            <p:spPr bwMode="auto">
              <a:xfrm>
                <a:off x="3657600" y="2398713"/>
                <a:ext cx="1143000" cy="228600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800" dirty="0">
                    <a:latin typeface="Calibri" pitchFamily="34" charset="0"/>
                    <a:cs typeface="Calibri" pitchFamily="34" charset="0"/>
                  </a:rPr>
                  <a:t>0x0000</a:t>
                </a:r>
              </a:p>
            </p:txBody>
          </p:sp>
          <p:sp>
            <p:nvSpPr>
              <p:cNvPr id="66" name="Rectangle 19"/>
              <p:cNvSpPr>
                <a:spLocks noChangeArrowheads="1"/>
              </p:cNvSpPr>
              <p:nvPr/>
            </p:nvSpPr>
            <p:spPr bwMode="auto">
              <a:xfrm>
                <a:off x="3657600" y="2627313"/>
                <a:ext cx="1143000" cy="228600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 sz="1800" dirty="0">
                  <a:latin typeface="Calibri" pitchFamily="34" charset="0"/>
                  <a:cs typeface="Calibri" pitchFamily="34" charset="0"/>
                </a:endParaRPr>
              </a:p>
            </p:txBody>
          </p:sp>
          <p:sp>
            <p:nvSpPr>
              <p:cNvPr id="67" name="Rectangle 20"/>
              <p:cNvSpPr>
                <a:spLocks noChangeArrowheads="1"/>
              </p:cNvSpPr>
              <p:nvPr/>
            </p:nvSpPr>
            <p:spPr bwMode="auto">
              <a:xfrm>
                <a:off x="3657600" y="2855913"/>
                <a:ext cx="1143000" cy="228600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 sz="1800" dirty="0">
                  <a:latin typeface="Calibri" pitchFamily="34" charset="0"/>
                  <a:cs typeface="Calibri" pitchFamily="34" charset="0"/>
                </a:endParaRPr>
              </a:p>
            </p:txBody>
          </p:sp>
          <p:sp>
            <p:nvSpPr>
              <p:cNvPr id="68" name="Rectangle 21"/>
              <p:cNvSpPr>
                <a:spLocks noChangeArrowheads="1"/>
              </p:cNvSpPr>
              <p:nvPr/>
            </p:nvSpPr>
            <p:spPr bwMode="auto">
              <a:xfrm>
                <a:off x="3657600" y="3084513"/>
                <a:ext cx="1143000" cy="228600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 sz="1800" dirty="0">
                  <a:latin typeface="Calibri" pitchFamily="34" charset="0"/>
                  <a:cs typeface="Calibri" pitchFamily="34" charset="0"/>
                </a:endParaRPr>
              </a:p>
            </p:txBody>
          </p:sp>
          <p:sp>
            <p:nvSpPr>
              <p:cNvPr id="69" name="Rectangle 22"/>
              <p:cNvSpPr>
                <a:spLocks noChangeArrowheads="1"/>
              </p:cNvSpPr>
              <p:nvPr/>
            </p:nvSpPr>
            <p:spPr bwMode="auto">
              <a:xfrm>
                <a:off x="3657600" y="3313113"/>
                <a:ext cx="1143000" cy="228600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 sz="1800" dirty="0">
                  <a:latin typeface="Calibri" pitchFamily="34" charset="0"/>
                  <a:cs typeface="Calibri" pitchFamily="34" charset="0"/>
                </a:endParaRPr>
              </a:p>
            </p:txBody>
          </p:sp>
          <p:sp>
            <p:nvSpPr>
              <p:cNvPr id="70" name="Rectangle 23"/>
              <p:cNvSpPr>
                <a:spLocks noChangeArrowheads="1"/>
              </p:cNvSpPr>
              <p:nvPr/>
            </p:nvSpPr>
            <p:spPr bwMode="auto">
              <a:xfrm>
                <a:off x="3657600" y="3541713"/>
                <a:ext cx="1143000" cy="228600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 sz="1800" dirty="0">
                  <a:latin typeface="Calibri" pitchFamily="34" charset="0"/>
                  <a:cs typeface="Calibri" pitchFamily="34" charset="0"/>
                </a:endParaRPr>
              </a:p>
            </p:txBody>
          </p:sp>
          <p:sp>
            <p:nvSpPr>
              <p:cNvPr id="71" name="Rectangle 24"/>
              <p:cNvSpPr>
                <a:spLocks noChangeArrowheads="1"/>
              </p:cNvSpPr>
              <p:nvPr/>
            </p:nvSpPr>
            <p:spPr bwMode="auto">
              <a:xfrm>
                <a:off x="3657600" y="3770313"/>
                <a:ext cx="1143000" cy="228600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 sz="1800" dirty="0">
                  <a:latin typeface="Calibri" pitchFamily="34" charset="0"/>
                  <a:cs typeface="Calibri" pitchFamily="34" charset="0"/>
                </a:endParaRPr>
              </a:p>
            </p:txBody>
          </p:sp>
          <p:sp>
            <p:nvSpPr>
              <p:cNvPr id="72" name="Rectangle 25"/>
              <p:cNvSpPr>
                <a:spLocks noChangeArrowheads="1"/>
              </p:cNvSpPr>
              <p:nvPr/>
            </p:nvSpPr>
            <p:spPr bwMode="auto">
              <a:xfrm>
                <a:off x="3657600" y="3998913"/>
                <a:ext cx="1143000" cy="228600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 sz="1800" dirty="0">
                  <a:latin typeface="Calibri" pitchFamily="34" charset="0"/>
                  <a:cs typeface="Calibri" pitchFamily="34" charset="0"/>
                </a:endParaRPr>
              </a:p>
            </p:txBody>
          </p:sp>
          <p:sp>
            <p:nvSpPr>
              <p:cNvPr id="73" name="Rectangle 26"/>
              <p:cNvSpPr>
                <a:spLocks noChangeArrowheads="1"/>
              </p:cNvSpPr>
              <p:nvPr/>
            </p:nvSpPr>
            <p:spPr bwMode="auto">
              <a:xfrm>
                <a:off x="3657600" y="4227513"/>
                <a:ext cx="1143000" cy="228600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800" dirty="0">
                    <a:latin typeface="Calibri" pitchFamily="34" charset="0"/>
                    <a:cs typeface="Calibri" pitchFamily="34" charset="0"/>
                  </a:rPr>
                  <a:t>0x1A000</a:t>
                </a:r>
              </a:p>
            </p:txBody>
          </p:sp>
        </p:grpSp>
        <p:grpSp>
          <p:nvGrpSpPr>
            <p:cNvPr id="74" name="Group 73"/>
            <p:cNvGrpSpPr/>
            <p:nvPr/>
          </p:nvGrpSpPr>
          <p:grpSpPr>
            <a:xfrm>
              <a:off x="3449188" y="3788960"/>
              <a:ext cx="1143000" cy="2286000"/>
              <a:chOff x="3657600" y="2170113"/>
              <a:chExt cx="1143000" cy="2286000"/>
            </a:xfrm>
            <a:solidFill>
              <a:srgbClr val="0070C0"/>
            </a:solidFill>
          </p:grpSpPr>
          <p:sp>
            <p:nvSpPr>
              <p:cNvPr id="75" name="Rectangle 17"/>
              <p:cNvSpPr>
                <a:spLocks noChangeArrowheads="1"/>
              </p:cNvSpPr>
              <p:nvPr/>
            </p:nvSpPr>
            <p:spPr bwMode="auto">
              <a:xfrm>
                <a:off x="3657600" y="2170113"/>
                <a:ext cx="1143000" cy="228600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800">
                    <a:solidFill>
                      <a:schemeClr val="bg1"/>
                    </a:solidFill>
                    <a:latin typeface="Calibri" pitchFamily="34" charset="0"/>
                    <a:cs typeface="Calibri" pitchFamily="34" charset="0"/>
                  </a:rPr>
                  <a:t>0x1F000</a:t>
                </a:r>
                <a:endParaRPr lang="en-US" sz="1800" dirty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endParaRPr>
              </a:p>
            </p:txBody>
          </p:sp>
          <p:sp>
            <p:nvSpPr>
              <p:cNvPr id="76" name="Rectangle 18"/>
              <p:cNvSpPr>
                <a:spLocks noChangeArrowheads="1"/>
              </p:cNvSpPr>
              <p:nvPr/>
            </p:nvSpPr>
            <p:spPr bwMode="auto">
              <a:xfrm>
                <a:off x="3657600" y="2398713"/>
                <a:ext cx="1143000" cy="228600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800" dirty="0">
                    <a:solidFill>
                      <a:schemeClr val="bg1"/>
                    </a:solidFill>
                    <a:latin typeface="Calibri" pitchFamily="34" charset="0"/>
                    <a:cs typeface="Calibri" pitchFamily="34" charset="0"/>
                  </a:rPr>
                  <a:t>0x2000</a:t>
                </a:r>
              </a:p>
            </p:txBody>
          </p:sp>
          <p:sp>
            <p:nvSpPr>
              <p:cNvPr id="77" name="Rectangle 19"/>
              <p:cNvSpPr>
                <a:spLocks noChangeArrowheads="1"/>
              </p:cNvSpPr>
              <p:nvPr/>
            </p:nvSpPr>
            <p:spPr bwMode="auto">
              <a:xfrm>
                <a:off x="3657600" y="2627313"/>
                <a:ext cx="1143000" cy="228600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 sz="1800" dirty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endParaRPr>
              </a:p>
            </p:txBody>
          </p:sp>
          <p:sp>
            <p:nvSpPr>
              <p:cNvPr id="78" name="Rectangle 20"/>
              <p:cNvSpPr>
                <a:spLocks noChangeArrowheads="1"/>
              </p:cNvSpPr>
              <p:nvPr/>
            </p:nvSpPr>
            <p:spPr bwMode="auto">
              <a:xfrm>
                <a:off x="3657600" y="2855913"/>
                <a:ext cx="1143000" cy="228600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 sz="1800" dirty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endParaRPr>
              </a:p>
            </p:txBody>
          </p:sp>
          <p:sp>
            <p:nvSpPr>
              <p:cNvPr id="79" name="Rectangle 21"/>
              <p:cNvSpPr>
                <a:spLocks noChangeArrowheads="1"/>
              </p:cNvSpPr>
              <p:nvPr/>
            </p:nvSpPr>
            <p:spPr bwMode="auto">
              <a:xfrm>
                <a:off x="3657600" y="3084513"/>
                <a:ext cx="1143000" cy="228600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 sz="1800" dirty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endParaRPr>
              </a:p>
            </p:txBody>
          </p:sp>
          <p:sp>
            <p:nvSpPr>
              <p:cNvPr id="80" name="Rectangle 22"/>
              <p:cNvSpPr>
                <a:spLocks noChangeArrowheads="1"/>
              </p:cNvSpPr>
              <p:nvPr/>
            </p:nvSpPr>
            <p:spPr bwMode="auto">
              <a:xfrm>
                <a:off x="3657600" y="3313113"/>
                <a:ext cx="1143000" cy="228600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 sz="1800" dirty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endParaRPr>
              </a:p>
            </p:txBody>
          </p:sp>
          <p:sp>
            <p:nvSpPr>
              <p:cNvPr id="81" name="Rectangle 23"/>
              <p:cNvSpPr>
                <a:spLocks noChangeArrowheads="1"/>
              </p:cNvSpPr>
              <p:nvPr/>
            </p:nvSpPr>
            <p:spPr bwMode="auto">
              <a:xfrm>
                <a:off x="3657600" y="3541713"/>
                <a:ext cx="1143000" cy="228600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 sz="1800" dirty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endParaRPr>
              </a:p>
            </p:txBody>
          </p:sp>
          <p:sp>
            <p:nvSpPr>
              <p:cNvPr id="82" name="Rectangle 24"/>
              <p:cNvSpPr>
                <a:spLocks noChangeArrowheads="1"/>
              </p:cNvSpPr>
              <p:nvPr/>
            </p:nvSpPr>
            <p:spPr bwMode="auto">
              <a:xfrm>
                <a:off x="3657600" y="3770313"/>
                <a:ext cx="1143000" cy="228600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 sz="1800" dirty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endParaRPr>
              </a:p>
            </p:txBody>
          </p:sp>
          <p:sp>
            <p:nvSpPr>
              <p:cNvPr id="83" name="Rectangle 25"/>
              <p:cNvSpPr>
                <a:spLocks noChangeArrowheads="1"/>
              </p:cNvSpPr>
              <p:nvPr/>
            </p:nvSpPr>
            <p:spPr bwMode="auto">
              <a:xfrm>
                <a:off x="3657600" y="3998913"/>
                <a:ext cx="1143000" cy="228600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 sz="1800" dirty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endParaRPr>
              </a:p>
            </p:txBody>
          </p:sp>
          <p:sp>
            <p:nvSpPr>
              <p:cNvPr id="84" name="Rectangle 26"/>
              <p:cNvSpPr>
                <a:spLocks noChangeArrowheads="1"/>
              </p:cNvSpPr>
              <p:nvPr/>
            </p:nvSpPr>
            <p:spPr bwMode="auto">
              <a:xfrm>
                <a:off x="3657600" y="4227513"/>
                <a:ext cx="1143000" cy="228600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800" dirty="0">
                    <a:solidFill>
                      <a:schemeClr val="bg1"/>
                    </a:solidFill>
                    <a:latin typeface="Calibri" pitchFamily="34" charset="0"/>
                    <a:cs typeface="Calibri" pitchFamily="34" charset="0"/>
                  </a:rPr>
                  <a:t>0x8000</a:t>
                </a:r>
              </a:p>
            </p:txBody>
          </p:sp>
        </p:grpSp>
        <p:sp>
          <p:nvSpPr>
            <p:cNvPr id="85" name="TextBox 84"/>
            <p:cNvSpPr txBox="1"/>
            <p:nvPr/>
          </p:nvSpPr>
          <p:spPr>
            <a:xfrm>
              <a:off x="2934837" y="819309"/>
              <a:ext cx="32373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Calibri" charset="0"/>
                  <a:ea typeface="Calibri" charset="0"/>
                  <a:cs typeface="Calibri" charset="0"/>
                </a:rPr>
                <a:t>Page table for Chrome</a:t>
              </a:r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2857499" y="6024918"/>
              <a:ext cx="270510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dirty="0">
                  <a:latin typeface="Calibri" charset="0"/>
                  <a:ea typeface="Calibri" charset="0"/>
                  <a:cs typeface="Calibri" charset="0"/>
                </a:rPr>
                <a:t>Page table for Word</a:t>
              </a:r>
            </a:p>
          </p:txBody>
        </p:sp>
        <p:sp>
          <p:nvSpPr>
            <p:cNvPr id="87" name="Rectangle 26"/>
            <p:cNvSpPr>
              <a:spLocks noChangeArrowheads="1"/>
            </p:cNvSpPr>
            <p:nvPr/>
          </p:nvSpPr>
          <p:spPr bwMode="auto">
            <a:xfrm>
              <a:off x="762000" y="3433960"/>
              <a:ext cx="1143000" cy="228600"/>
            </a:xfrm>
            <a:prstGeom prst="rect">
              <a:avLst/>
            </a:prstGeom>
            <a:solidFill>
              <a:schemeClr val="accent2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800" dirty="0"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90" name="Rectangle 89"/>
            <p:cNvSpPr/>
            <p:nvPr/>
          </p:nvSpPr>
          <p:spPr bwMode="auto">
            <a:xfrm>
              <a:off x="7620000" y="2921522"/>
              <a:ext cx="1371600" cy="1438938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1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alibri" charset="0"/>
                  <a:ea typeface="Calibri" charset="0"/>
                  <a:cs typeface="Calibri" charset="0"/>
                </a:rPr>
                <a:t>DISK</a:t>
              </a:r>
            </a:p>
          </p:txBody>
        </p:sp>
        <p:sp>
          <p:nvSpPr>
            <p:cNvPr id="91" name="Rectangle 26"/>
            <p:cNvSpPr>
              <a:spLocks noChangeArrowheads="1"/>
            </p:cNvSpPr>
            <p:nvPr/>
          </p:nvSpPr>
          <p:spPr bwMode="auto">
            <a:xfrm>
              <a:off x="7734300" y="3987489"/>
              <a:ext cx="1143000" cy="228600"/>
            </a:xfrm>
            <a:prstGeom prst="rect">
              <a:avLst/>
            </a:prstGeom>
            <a:solidFill>
              <a:schemeClr val="accent2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800" dirty="0"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1905000" y="3352800"/>
              <a:ext cx="1066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>
                  <a:latin typeface="Calibri" charset="0"/>
                  <a:ea typeface="Calibri" charset="0"/>
                  <a:cs typeface="Calibri" charset="0"/>
                </a:rPr>
                <a:t>0x10000</a:t>
              </a:r>
            </a:p>
          </p:txBody>
        </p:sp>
      </p:grpSp>
      <p:sp>
        <p:nvSpPr>
          <p:cNvPr id="93" name="Rectangle 26"/>
          <p:cNvSpPr>
            <a:spLocks noChangeArrowheads="1"/>
          </p:cNvSpPr>
          <p:nvPr/>
        </p:nvSpPr>
        <p:spPr bwMode="auto">
          <a:xfrm>
            <a:off x="3255702" y="3516260"/>
            <a:ext cx="1087698" cy="217540"/>
          </a:xfrm>
          <a:prstGeom prst="rect">
            <a:avLst/>
          </a:prstGeom>
          <a:solidFill>
            <a:srgbClr val="FFC000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Calibri" pitchFamily="34" charset="0"/>
                <a:cs typeface="Calibri" pitchFamily="34" charset="0"/>
              </a:rPr>
              <a:t>Invalid</a:t>
            </a:r>
          </a:p>
        </p:txBody>
      </p:sp>
    </p:spTree>
    <p:extLst>
      <p:ext uri="{BB962C8B-B14F-4D97-AF65-F5344CB8AC3E}">
        <p14:creationId xmlns:p14="http://schemas.microsoft.com/office/powerpoint/2010/main" val="3922216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1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2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3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4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15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 animBg="1"/>
      <p:bldP spid="93" grpId="0" animBg="1"/>
      <p:bldP spid="93" grpId="1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Page faults </a:t>
            </a:r>
          </a:p>
        </p:txBody>
      </p:sp>
      <p:sp>
        <p:nvSpPr>
          <p:cNvPr id="25603" name="Rectangle 4"/>
          <p:cNvSpPr>
            <a:spLocks noChangeArrowheads="1"/>
          </p:cNvSpPr>
          <p:nvPr/>
        </p:nvSpPr>
        <p:spPr bwMode="auto">
          <a:xfrm>
            <a:off x="685800" y="1676400"/>
            <a:ext cx="4267200" cy="381000"/>
          </a:xfrm>
          <a:prstGeom prst="rect">
            <a:avLst/>
          </a:prstGeom>
          <a:solidFill>
            <a:srgbClr val="FFCC00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000" b="1" dirty="0">
                <a:latin typeface="Calibri" pitchFamily="34" charset="0"/>
                <a:cs typeface="Calibri" pitchFamily="34" charset="0"/>
              </a:rPr>
              <a:t>Page table register</a:t>
            </a:r>
          </a:p>
        </p:txBody>
      </p:sp>
      <p:sp>
        <p:nvSpPr>
          <p:cNvPr id="25604" name="Line 5"/>
          <p:cNvSpPr>
            <a:spLocks noChangeShapeType="1"/>
          </p:cNvSpPr>
          <p:nvPr/>
        </p:nvSpPr>
        <p:spPr bwMode="auto">
          <a:xfrm>
            <a:off x="838200" y="2057400"/>
            <a:ext cx="0" cy="1143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5605" name="Line 6"/>
          <p:cNvSpPr>
            <a:spLocks noChangeShapeType="1"/>
          </p:cNvSpPr>
          <p:nvPr/>
        </p:nvSpPr>
        <p:spPr bwMode="auto">
          <a:xfrm>
            <a:off x="838200" y="3200400"/>
            <a:ext cx="14478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/>
          <a:lstStyle/>
          <a:p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5606" name="Rectangle 7"/>
          <p:cNvSpPr>
            <a:spLocks noChangeArrowheads="1"/>
          </p:cNvSpPr>
          <p:nvPr/>
        </p:nvSpPr>
        <p:spPr bwMode="auto">
          <a:xfrm>
            <a:off x="1752600" y="2209800"/>
            <a:ext cx="3048000" cy="457200"/>
          </a:xfrm>
          <a:prstGeom prst="rect">
            <a:avLst/>
          </a:prstGeom>
          <a:solidFill>
            <a:srgbClr val="99FF99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000" b="1" dirty="0">
                <a:latin typeface="Calibri" pitchFamily="34" charset="0"/>
                <a:cs typeface="Calibri" pitchFamily="34" charset="0"/>
              </a:rPr>
              <a:t>0x00002</a:t>
            </a:r>
          </a:p>
        </p:txBody>
      </p:sp>
      <p:sp>
        <p:nvSpPr>
          <p:cNvPr id="25607" name="Rectangle 8"/>
          <p:cNvSpPr>
            <a:spLocks noChangeArrowheads="1"/>
          </p:cNvSpPr>
          <p:nvPr/>
        </p:nvSpPr>
        <p:spPr bwMode="auto">
          <a:xfrm>
            <a:off x="4800600" y="2209800"/>
            <a:ext cx="1981200" cy="457200"/>
          </a:xfrm>
          <a:prstGeom prst="rect">
            <a:avLst/>
          </a:prstGeom>
          <a:solidFill>
            <a:srgbClr val="99FF99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000" b="1" dirty="0">
                <a:latin typeface="Calibri" pitchFamily="34" charset="0"/>
                <a:cs typeface="Calibri" pitchFamily="34" charset="0"/>
              </a:rPr>
              <a:t>0x082</a:t>
            </a:r>
          </a:p>
        </p:txBody>
      </p:sp>
      <p:sp>
        <p:nvSpPr>
          <p:cNvPr id="25608" name="Line 9"/>
          <p:cNvSpPr>
            <a:spLocks noChangeShapeType="1"/>
          </p:cNvSpPr>
          <p:nvPr/>
        </p:nvSpPr>
        <p:spPr bwMode="auto">
          <a:xfrm>
            <a:off x="1905000" y="2667000"/>
            <a:ext cx="0" cy="1143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5609" name="Line 10"/>
          <p:cNvSpPr>
            <a:spLocks noChangeShapeType="1"/>
          </p:cNvSpPr>
          <p:nvPr/>
        </p:nvSpPr>
        <p:spPr bwMode="auto">
          <a:xfrm>
            <a:off x="1905000" y="3810000"/>
            <a:ext cx="381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/>
          <a:lstStyle/>
          <a:p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5610" name="Rectangle 11"/>
          <p:cNvSpPr>
            <a:spLocks noChangeArrowheads="1"/>
          </p:cNvSpPr>
          <p:nvPr/>
        </p:nvSpPr>
        <p:spPr bwMode="auto">
          <a:xfrm>
            <a:off x="2286000" y="3048000"/>
            <a:ext cx="304800" cy="304800"/>
          </a:xfrm>
          <a:prstGeom prst="rect">
            <a:avLst/>
          </a:prstGeom>
          <a:solidFill>
            <a:srgbClr val="FF99FF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5611" name="Rectangle 12"/>
          <p:cNvSpPr>
            <a:spLocks noChangeArrowheads="1"/>
          </p:cNvSpPr>
          <p:nvPr/>
        </p:nvSpPr>
        <p:spPr bwMode="auto">
          <a:xfrm>
            <a:off x="2590800" y="3048000"/>
            <a:ext cx="2209800" cy="3048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5612" name="Rectangle 13"/>
          <p:cNvSpPr>
            <a:spLocks noChangeArrowheads="1"/>
          </p:cNvSpPr>
          <p:nvPr/>
        </p:nvSpPr>
        <p:spPr bwMode="auto">
          <a:xfrm>
            <a:off x="2286000" y="3352800"/>
            <a:ext cx="304800" cy="304800"/>
          </a:xfrm>
          <a:prstGeom prst="rect">
            <a:avLst/>
          </a:prstGeom>
          <a:solidFill>
            <a:srgbClr val="FF99FF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5613" name="Rectangle 14"/>
          <p:cNvSpPr>
            <a:spLocks noChangeArrowheads="1"/>
          </p:cNvSpPr>
          <p:nvPr/>
        </p:nvSpPr>
        <p:spPr bwMode="auto">
          <a:xfrm>
            <a:off x="2590800" y="3352800"/>
            <a:ext cx="2209800" cy="3048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5614" name="Rectangle 15"/>
          <p:cNvSpPr>
            <a:spLocks noChangeArrowheads="1"/>
          </p:cNvSpPr>
          <p:nvPr/>
        </p:nvSpPr>
        <p:spPr bwMode="auto">
          <a:xfrm>
            <a:off x="2286000" y="4267200"/>
            <a:ext cx="304800" cy="304800"/>
          </a:xfrm>
          <a:prstGeom prst="rect">
            <a:avLst/>
          </a:prstGeom>
          <a:solidFill>
            <a:srgbClr val="FF99FF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5615" name="Rectangle 16"/>
          <p:cNvSpPr>
            <a:spLocks noChangeArrowheads="1"/>
          </p:cNvSpPr>
          <p:nvPr/>
        </p:nvSpPr>
        <p:spPr bwMode="auto">
          <a:xfrm>
            <a:off x="2590800" y="4267200"/>
            <a:ext cx="2209800" cy="3048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5616" name="Rectangle 17"/>
          <p:cNvSpPr>
            <a:spLocks noChangeArrowheads="1"/>
          </p:cNvSpPr>
          <p:nvPr/>
        </p:nvSpPr>
        <p:spPr bwMode="auto">
          <a:xfrm>
            <a:off x="2286000" y="3962400"/>
            <a:ext cx="304800" cy="304800"/>
          </a:xfrm>
          <a:prstGeom prst="rect">
            <a:avLst/>
          </a:prstGeom>
          <a:solidFill>
            <a:srgbClr val="FF99FF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5617" name="Rectangle 18"/>
          <p:cNvSpPr>
            <a:spLocks noChangeArrowheads="1"/>
          </p:cNvSpPr>
          <p:nvPr/>
        </p:nvSpPr>
        <p:spPr bwMode="auto">
          <a:xfrm>
            <a:off x="2590800" y="3962400"/>
            <a:ext cx="2209800" cy="3048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5618" name="Rectangle 19"/>
          <p:cNvSpPr>
            <a:spLocks noChangeArrowheads="1"/>
          </p:cNvSpPr>
          <p:nvPr/>
        </p:nvSpPr>
        <p:spPr bwMode="auto">
          <a:xfrm>
            <a:off x="2286000" y="3657600"/>
            <a:ext cx="304800" cy="304800"/>
          </a:xfrm>
          <a:prstGeom prst="rect">
            <a:avLst/>
          </a:prstGeom>
          <a:solidFill>
            <a:srgbClr val="FF99FF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000" b="1" dirty="0">
                <a:latin typeface="Calibri" pitchFamily="34" charset="0"/>
                <a:cs typeface="Calibri" pitchFamily="34" charset="0"/>
              </a:rPr>
              <a:t>0</a:t>
            </a:r>
          </a:p>
        </p:txBody>
      </p:sp>
      <p:sp>
        <p:nvSpPr>
          <p:cNvPr id="25619" name="Rectangle 21"/>
          <p:cNvSpPr>
            <a:spLocks noChangeArrowheads="1"/>
          </p:cNvSpPr>
          <p:nvPr/>
        </p:nvSpPr>
        <p:spPr bwMode="auto">
          <a:xfrm>
            <a:off x="2286000" y="4572000"/>
            <a:ext cx="304800" cy="304800"/>
          </a:xfrm>
          <a:prstGeom prst="rect">
            <a:avLst/>
          </a:prstGeom>
          <a:solidFill>
            <a:srgbClr val="FF99FF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5620" name="Rectangle 22"/>
          <p:cNvSpPr>
            <a:spLocks noChangeArrowheads="1"/>
          </p:cNvSpPr>
          <p:nvPr/>
        </p:nvSpPr>
        <p:spPr bwMode="auto">
          <a:xfrm>
            <a:off x="2590800" y="4572000"/>
            <a:ext cx="2209800" cy="3048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5621" name="Text Box 27"/>
          <p:cNvSpPr txBox="1">
            <a:spLocks noChangeArrowheads="1"/>
          </p:cNvSpPr>
          <p:nvPr/>
        </p:nvSpPr>
        <p:spPr bwMode="auto">
          <a:xfrm>
            <a:off x="2120900" y="2759075"/>
            <a:ext cx="590418" cy="338554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b="1" dirty="0">
                <a:latin typeface="Calibri" pitchFamily="34" charset="0"/>
                <a:cs typeface="Calibri" pitchFamily="34" charset="0"/>
              </a:rPr>
              <a:t>valid</a:t>
            </a:r>
          </a:p>
        </p:txBody>
      </p:sp>
      <p:sp>
        <p:nvSpPr>
          <p:cNvPr id="25622" name="Text Box 28"/>
          <p:cNvSpPr txBox="1">
            <a:spLocks noChangeArrowheads="1"/>
          </p:cNvSpPr>
          <p:nvPr/>
        </p:nvSpPr>
        <p:spPr bwMode="auto">
          <a:xfrm>
            <a:off x="2705100" y="2735263"/>
            <a:ext cx="2042162" cy="338554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b="1" dirty="0">
                <a:latin typeface="Calibri" pitchFamily="34" charset="0"/>
                <a:cs typeface="Calibri" pitchFamily="34" charset="0"/>
              </a:rPr>
              <a:t>Physical page number</a:t>
            </a:r>
          </a:p>
        </p:txBody>
      </p:sp>
      <p:sp>
        <p:nvSpPr>
          <p:cNvPr id="25623" name="Rectangle 31"/>
          <p:cNvSpPr>
            <a:spLocks noChangeArrowheads="1"/>
          </p:cNvSpPr>
          <p:nvPr/>
        </p:nvSpPr>
        <p:spPr bwMode="auto">
          <a:xfrm>
            <a:off x="2590800" y="3657600"/>
            <a:ext cx="2209800" cy="304800"/>
          </a:xfrm>
          <a:prstGeom prst="rect">
            <a:avLst/>
          </a:prstGeom>
          <a:solidFill>
            <a:srgbClr val="99CCFF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000" b="1" dirty="0">
                <a:latin typeface="Calibri" pitchFamily="34" charset="0"/>
                <a:cs typeface="Calibri" pitchFamily="34" charset="0"/>
              </a:rPr>
              <a:t>Disk address</a:t>
            </a:r>
          </a:p>
        </p:txBody>
      </p:sp>
      <p:sp>
        <p:nvSpPr>
          <p:cNvPr id="25624" name="Line 32"/>
          <p:cNvSpPr>
            <a:spLocks noChangeShapeType="1"/>
          </p:cNvSpPr>
          <p:nvPr/>
        </p:nvSpPr>
        <p:spPr bwMode="auto">
          <a:xfrm>
            <a:off x="4800600" y="3810000"/>
            <a:ext cx="381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/>
          <a:lstStyle/>
          <a:p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5625" name="Text Box 33"/>
          <p:cNvSpPr txBox="1">
            <a:spLocks noChangeArrowheads="1"/>
          </p:cNvSpPr>
          <p:nvPr/>
        </p:nvSpPr>
        <p:spPr bwMode="auto">
          <a:xfrm>
            <a:off x="5257800" y="3581400"/>
            <a:ext cx="2415085" cy="400110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b="1" dirty="0">
                <a:latin typeface="Calibri" pitchFamily="34" charset="0"/>
                <a:cs typeface="Calibri" pitchFamily="34" charset="0"/>
              </a:rPr>
              <a:t>Exception: </a:t>
            </a:r>
            <a:r>
              <a:rPr lang="en-US" sz="2000" b="1" dirty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page fault</a:t>
            </a:r>
          </a:p>
        </p:txBody>
      </p:sp>
      <p:sp>
        <p:nvSpPr>
          <p:cNvPr id="25626" name="Rectangle 34"/>
          <p:cNvSpPr>
            <a:spLocks noChangeArrowheads="1"/>
          </p:cNvSpPr>
          <p:nvPr/>
        </p:nvSpPr>
        <p:spPr bwMode="auto">
          <a:xfrm>
            <a:off x="5410200" y="3997325"/>
            <a:ext cx="2971800" cy="1981200"/>
          </a:xfrm>
          <a:prstGeom prst="rect">
            <a:avLst/>
          </a:prstGeom>
          <a:solidFill>
            <a:srgbClr val="FFFF99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457200" indent="-457200">
              <a:buFontTx/>
              <a:buAutoNum type="arabicPeriod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Stop this process</a:t>
            </a:r>
          </a:p>
          <a:p>
            <a:pPr marL="457200" indent="-457200">
              <a:buFontTx/>
              <a:buAutoNum type="arabicPeriod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Pick page to replace</a:t>
            </a:r>
          </a:p>
          <a:p>
            <a:pPr marL="457200" indent="-457200">
              <a:buFontTx/>
              <a:buAutoNum type="arabicPeriod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Write back data</a:t>
            </a:r>
          </a:p>
          <a:p>
            <a:pPr marL="457200" indent="-457200">
              <a:buFontTx/>
              <a:buAutoNum type="arabicPeriod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Get referenced page</a:t>
            </a:r>
          </a:p>
          <a:p>
            <a:pPr marL="457200" indent="-457200">
              <a:buFontTx/>
              <a:buAutoNum type="arabicPeriod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Update page table</a:t>
            </a:r>
          </a:p>
          <a:p>
            <a:pPr marL="457200" indent="-457200">
              <a:buFontTx/>
              <a:buAutoNum type="arabicPeriod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Reschedule process</a:t>
            </a:r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3E2E682-D7C4-4216-980A-60B2AD59C6DB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sp>
        <p:nvSpPr>
          <p:cNvPr id="28" name="Rectangle 6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EECS 370: Introduction to Computer Organization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2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How do we find it on disk?</a:t>
            </a:r>
          </a:p>
        </p:txBody>
      </p:sp>
      <p:sp>
        <p:nvSpPr>
          <p:cNvPr id="26627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dirty="0"/>
              <a:t>That is not a hardware problem! Go take EECS 482! </a:t>
            </a:r>
            <a:r>
              <a:rPr lang="en-US" dirty="0">
                <a:solidFill>
                  <a:schemeClr val="accent2"/>
                </a:solidFill>
                <a:sym typeface="Wingdings" charset="2"/>
              </a:rPr>
              <a:t> </a:t>
            </a:r>
          </a:p>
          <a:p>
            <a:pPr eaLnBrk="1" hangingPunct="1"/>
            <a:endParaRPr lang="en-US" dirty="0">
              <a:sym typeface="Wingdings" charset="2"/>
            </a:endParaRPr>
          </a:p>
          <a:p>
            <a:pPr eaLnBrk="1" hangingPunct="1"/>
            <a:r>
              <a:rPr lang="en-US" dirty="0">
                <a:sym typeface="Wingdings" charset="2"/>
              </a:rPr>
              <a:t>This is the operating system’s job. Most operating systems partition the disk into logical devices </a:t>
            </a:r>
            <a:br>
              <a:rPr lang="en-US" dirty="0">
                <a:sym typeface="Wingdings" charset="2"/>
              </a:rPr>
            </a:br>
            <a:r>
              <a:rPr lang="en-US" dirty="0">
                <a:sym typeface="Wingdings" charset="2"/>
              </a:rPr>
              <a:t>(C: , D: , /home, etc.)</a:t>
            </a:r>
          </a:p>
          <a:p>
            <a:pPr eaLnBrk="1" hangingPunct="1"/>
            <a:endParaRPr lang="en-US" dirty="0">
              <a:sym typeface="Wingdings" charset="2"/>
            </a:endParaRPr>
          </a:p>
          <a:p>
            <a:pPr eaLnBrk="1" hangingPunct="1"/>
            <a:r>
              <a:rPr lang="en-US" dirty="0">
                <a:sym typeface="Wingdings" charset="2"/>
              </a:rPr>
              <a:t>They also have a hidden partition to support the disk portion of virtual memory</a:t>
            </a:r>
          </a:p>
          <a:p>
            <a:pPr lvl="1" eaLnBrk="1" hangingPunct="1"/>
            <a:r>
              <a:rPr lang="en-US" dirty="0">
                <a:solidFill>
                  <a:schemeClr val="accent2"/>
                </a:solidFill>
              </a:rPr>
              <a:t>Swap partition</a:t>
            </a:r>
            <a:r>
              <a:rPr lang="en-US" dirty="0"/>
              <a:t> on UNIX machines</a:t>
            </a:r>
          </a:p>
          <a:p>
            <a:pPr lvl="1" eaLnBrk="1" hangingPunct="1"/>
            <a:r>
              <a:rPr lang="en-US" dirty="0"/>
              <a:t>You then index into the correct page in the swap partition.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2F736C8-20B2-4A0F-858A-DB09A106391C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EECS 370: Introduction to Computer Organization 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Page faults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4C92CD6-1984-FB4E-8444-EB42C2D3671F}" type="slidenum">
              <a:rPr lang="en-US" smtClean="0"/>
              <a:pPr/>
              <a:t>28</a:t>
            </a:fld>
            <a:endParaRPr lang="en-US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11" t="1289" r="5911" b="995"/>
          <a:stretch>
            <a:fillRect/>
          </a:stretch>
        </p:blipFill>
        <p:spPr bwMode="auto">
          <a:xfrm>
            <a:off x="1905000" y="1447801"/>
            <a:ext cx="5499848" cy="4572000"/>
          </a:xfrm>
          <a:prstGeom prst="rect">
            <a:avLst/>
          </a:prstGeom>
          <a:noFill/>
          <a:ln w="57150" cmpd="thickThin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04800" y="6248400"/>
            <a:ext cx="27357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>
                <a:latin typeface="Calibri" pitchFamily="34" charset="0"/>
                <a:cs typeface="Calibri" pitchFamily="34" charset="0"/>
              </a:rPr>
              <a:t>Slide credit: Operating System Concepts </a:t>
            </a:r>
          </a:p>
          <a:p>
            <a:r>
              <a:rPr lang="en-US" sz="1200" i="1" dirty="0" err="1">
                <a:latin typeface="Calibri" pitchFamily="34" charset="0"/>
                <a:cs typeface="Calibri" pitchFamily="34" charset="0"/>
              </a:rPr>
              <a:t>Silberschatz</a:t>
            </a:r>
            <a:r>
              <a:rPr lang="en-US" sz="1200" i="1" dirty="0">
                <a:latin typeface="Calibri" pitchFamily="34" charset="0"/>
                <a:cs typeface="Calibri" pitchFamily="34" charset="0"/>
              </a:rPr>
              <a:t>, Galvin and  Gagne  </a:t>
            </a:r>
          </a:p>
        </p:txBody>
      </p:sp>
    </p:spTree>
    <p:extLst>
      <p:ext uri="{BB962C8B-B14F-4D97-AF65-F5344CB8AC3E}">
        <p14:creationId xmlns:p14="http://schemas.microsoft.com/office/powerpoint/2010/main" val="16780038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Class Problem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2000" y="1371600"/>
            <a:ext cx="7543800" cy="4495800"/>
          </a:xfrm>
        </p:spPr>
        <p:txBody>
          <a:bodyPr/>
          <a:lstStyle/>
          <a:p>
            <a:pPr eaLnBrk="1" hangingPunct="1"/>
            <a:r>
              <a:rPr lang="en-US" sz="2800" dirty="0"/>
              <a:t>Given the following:</a:t>
            </a:r>
          </a:p>
          <a:p>
            <a:pPr lvl="1" eaLnBrk="1" hangingPunct="1"/>
            <a:r>
              <a:rPr lang="en-US" sz="2400" dirty="0"/>
              <a:t>4KB page size, physical memory of 16KB, page table stored in physical page 0 and can never be evicted, 20 bit, byte-addressable virtual address space.  </a:t>
            </a:r>
          </a:p>
          <a:p>
            <a:pPr lvl="1" eaLnBrk="1" hangingPunct="1"/>
            <a:r>
              <a:rPr lang="en-US" sz="2400" dirty="0"/>
              <a:t>The page table initially has virtual page 0 in physical page 1, virtual page 1 in physical page 2 and no valid data in other physical pages. </a:t>
            </a:r>
          </a:p>
          <a:p>
            <a:pPr eaLnBrk="1" hangingPunct="1"/>
            <a:r>
              <a:rPr lang="en-US" sz="2800" dirty="0"/>
              <a:t>Fill in the table on the next slide for each reference</a:t>
            </a:r>
          </a:p>
          <a:p>
            <a:pPr lvl="1" eaLnBrk="1" hangingPunct="1"/>
            <a:r>
              <a:rPr lang="en-US" dirty="0"/>
              <a:t>Note: like caches we’ll use LRU when we need to replace a page.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32796E0-7953-484E-9D65-7ACEE809891F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EECS 370: Introduction to Computer Organization 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AutoShape 22"/>
          <p:cNvSpPr>
            <a:spLocks noChangeArrowheads="1"/>
          </p:cNvSpPr>
          <p:nvPr/>
        </p:nvSpPr>
        <p:spPr bwMode="auto">
          <a:xfrm rot="10800000">
            <a:off x="2057400" y="4648200"/>
            <a:ext cx="4724400" cy="1371600"/>
          </a:xfrm>
          <a:custGeom>
            <a:avLst/>
            <a:gdLst>
              <a:gd name="T0" fmla="*/ 2147483647 w 21600"/>
              <a:gd name="T1" fmla="*/ 2147483647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  <a:gd name="T12" fmla="*/ 3607 w 21600"/>
              <a:gd name="T13" fmla="*/ 3607 h 21600"/>
              <a:gd name="T14" fmla="*/ 17993 w 21600"/>
              <a:gd name="T15" fmla="*/ 17993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3614" y="21600"/>
                </a:lnTo>
                <a:lnTo>
                  <a:pt x="17986" y="2160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1267" name="AutoShape 23"/>
          <p:cNvSpPr>
            <a:spLocks noChangeArrowheads="1"/>
          </p:cNvSpPr>
          <p:nvPr/>
        </p:nvSpPr>
        <p:spPr bwMode="auto">
          <a:xfrm rot="10800000">
            <a:off x="2857500" y="3267075"/>
            <a:ext cx="3124200" cy="1371600"/>
          </a:xfrm>
          <a:custGeom>
            <a:avLst/>
            <a:gdLst>
              <a:gd name="T0" fmla="*/ 2147483647 w 21600"/>
              <a:gd name="T1" fmla="*/ 2147483647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  <a:gd name="T12" fmla="*/ 4533 w 21600"/>
              <a:gd name="T13" fmla="*/ 4533 h 21600"/>
              <a:gd name="T14" fmla="*/ 17067 w 21600"/>
              <a:gd name="T15" fmla="*/ 17067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5465" y="21600"/>
                </a:lnTo>
                <a:lnTo>
                  <a:pt x="16135" y="2160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6600"/>
          </a:solidFill>
          <a:ln w="9525">
            <a:solidFill>
              <a:srgbClr val="336699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1268" name="AutoShape 24"/>
          <p:cNvSpPr>
            <a:spLocks noChangeArrowheads="1"/>
          </p:cNvSpPr>
          <p:nvPr/>
        </p:nvSpPr>
        <p:spPr bwMode="auto">
          <a:xfrm rot="10800000">
            <a:off x="3648075" y="1895475"/>
            <a:ext cx="1543050" cy="1371600"/>
          </a:xfrm>
          <a:custGeom>
            <a:avLst/>
            <a:gdLst>
              <a:gd name="T0" fmla="*/ 2147483647 w 21600"/>
              <a:gd name="T1" fmla="*/ 2147483647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  <a:gd name="T12" fmla="*/ 7200 w 21600"/>
              <a:gd name="T13" fmla="*/ 7200 h 21600"/>
              <a:gd name="T14" fmla="*/ 14400 w 21600"/>
              <a:gd name="T15" fmla="*/ 144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10800" y="2160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CC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1269" name="Rectangle 2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Storage Hierarchy</a:t>
            </a:r>
          </a:p>
        </p:txBody>
      </p:sp>
      <p:sp>
        <p:nvSpPr>
          <p:cNvPr id="11270" name="AutoShape 3"/>
          <p:cNvSpPr>
            <a:spLocks noChangeArrowheads="1"/>
          </p:cNvSpPr>
          <p:nvPr/>
        </p:nvSpPr>
        <p:spPr bwMode="auto">
          <a:xfrm>
            <a:off x="2057400" y="1905000"/>
            <a:ext cx="4724400" cy="4114800"/>
          </a:xfrm>
          <a:prstGeom prst="triangle">
            <a:avLst>
              <a:gd name="adj" fmla="val 50000"/>
            </a:avLst>
          </a:prstGeom>
          <a:noFill/>
          <a:ln w="571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1271" name="Line 4"/>
          <p:cNvSpPr>
            <a:spLocks noChangeShapeType="1"/>
          </p:cNvSpPr>
          <p:nvPr/>
        </p:nvSpPr>
        <p:spPr bwMode="auto">
          <a:xfrm>
            <a:off x="3657600" y="3276600"/>
            <a:ext cx="152400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1272" name="Line 5"/>
          <p:cNvSpPr>
            <a:spLocks noChangeShapeType="1"/>
          </p:cNvSpPr>
          <p:nvPr/>
        </p:nvSpPr>
        <p:spPr bwMode="auto">
          <a:xfrm>
            <a:off x="2819400" y="4648200"/>
            <a:ext cx="320040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1273" name="Text Box 6"/>
          <p:cNvSpPr txBox="1">
            <a:spLocks noChangeArrowheads="1"/>
          </p:cNvSpPr>
          <p:nvPr/>
        </p:nvSpPr>
        <p:spPr bwMode="auto">
          <a:xfrm>
            <a:off x="3861425" y="2471738"/>
            <a:ext cx="1151277" cy="830997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Calibri" pitchFamily="34" charset="0"/>
                <a:cs typeface="Calibri" pitchFamily="34" charset="0"/>
              </a:rPr>
              <a:t>Cache</a:t>
            </a:r>
          </a:p>
          <a:p>
            <a:pPr algn="ctr"/>
            <a:r>
              <a:rPr lang="en-US" b="1" dirty="0">
                <a:latin typeface="Calibri" pitchFamily="34" charset="0"/>
                <a:cs typeface="Calibri" pitchFamily="34" charset="0"/>
              </a:rPr>
              <a:t>(SRAM)</a:t>
            </a:r>
          </a:p>
        </p:txBody>
      </p:sp>
      <p:sp>
        <p:nvSpPr>
          <p:cNvPr id="11274" name="Text Box 7"/>
          <p:cNvSpPr txBox="1">
            <a:spLocks noChangeArrowheads="1"/>
          </p:cNvSpPr>
          <p:nvPr/>
        </p:nvSpPr>
        <p:spPr bwMode="auto">
          <a:xfrm>
            <a:off x="3444640" y="3729038"/>
            <a:ext cx="2011834" cy="830997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Calibri" pitchFamily="34" charset="0"/>
                <a:cs typeface="Calibri" pitchFamily="34" charset="0"/>
              </a:rPr>
              <a:t>Main Memory</a:t>
            </a:r>
          </a:p>
          <a:p>
            <a:pPr algn="ctr"/>
            <a:r>
              <a:rPr lang="en-US" b="1" dirty="0">
                <a:latin typeface="Calibri" pitchFamily="34" charset="0"/>
                <a:cs typeface="Calibri" pitchFamily="34" charset="0"/>
              </a:rPr>
              <a:t>(DRAM)</a:t>
            </a:r>
          </a:p>
        </p:txBody>
      </p:sp>
      <p:sp>
        <p:nvSpPr>
          <p:cNvPr id="11275" name="Text Box 8"/>
          <p:cNvSpPr txBox="1">
            <a:spLocks noChangeArrowheads="1"/>
          </p:cNvSpPr>
          <p:nvPr/>
        </p:nvSpPr>
        <p:spPr bwMode="auto">
          <a:xfrm>
            <a:off x="3206154" y="5065713"/>
            <a:ext cx="2441181" cy="830997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Calibri" pitchFamily="34" charset="0"/>
                <a:cs typeface="Calibri" pitchFamily="34" charset="0"/>
              </a:rPr>
              <a:t>Disk Storage</a:t>
            </a:r>
          </a:p>
          <a:p>
            <a:pPr algn="ctr"/>
            <a:r>
              <a:rPr lang="en-US" b="1" dirty="0">
                <a:latin typeface="Calibri" pitchFamily="34" charset="0"/>
                <a:cs typeface="Calibri" pitchFamily="34" charset="0"/>
              </a:rPr>
              <a:t>(Magnetic media)</a:t>
            </a:r>
          </a:p>
        </p:txBody>
      </p:sp>
      <p:sp>
        <p:nvSpPr>
          <p:cNvPr id="11276" name="Text Box 9"/>
          <p:cNvSpPr txBox="1">
            <a:spLocks noChangeArrowheads="1"/>
          </p:cNvSpPr>
          <p:nvPr/>
        </p:nvSpPr>
        <p:spPr bwMode="auto">
          <a:xfrm>
            <a:off x="5353050" y="2586038"/>
            <a:ext cx="739775" cy="457200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 dirty="0">
                <a:latin typeface="Calibri" pitchFamily="34" charset="0"/>
                <a:cs typeface="Calibri" pitchFamily="34" charset="0"/>
              </a:rPr>
              <a:t>Cost</a:t>
            </a:r>
          </a:p>
        </p:txBody>
      </p:sp>
      <p:sp>
        <p:nvSpPr>
          <p:cNvPr id="11277" name="Line 10"/>
          <p:cNvSpPr>
            <a:spLocks noChangeShapeType="1"/>
          </p:cNvSpPr>
          <p:nvPr/>
        </p:nvSpPr>
        <p:spPr bwMode="auto">
          <a:xfrm flipV="1">
            <a:off x="5734050" y="1790700"/>
            <a:ext cx="0" cy="6858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/>
          <a:lstStyle/>
          <a:p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1278" name="Text Box 11"/>
          <p:cNvSpPr txBox="1">
            <a:spLocks noChangeArrowheads="1"/>
          </p:cNvSpPr>
          <p:nvPr/>
        </p:nvSpPr>
        <p:spPr bwMode="auto">
          <a:xfrm>
            <a:off x="6267450" y="2586038"/>
            <a:ext cx="1162241" cy="461665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 dirty="0">
                <a:latin typeface="Calibri" pitchFamily="34" charset="0"/>
                <a:cs typeface="Calibri" pitchFamily="34" charset="0"/>
              </a:rPr>
              <a:t>Latency</a:t>
            </a:r>
          </a:p>
        </p:txBody>
      </p:sp>
      <p:sp>
        <p:nvSpPr>
          <p:cNvPr id="11279" name="Line 12"/>
          <p:cNvSpPr>
            <a:spLocks noChangeShapeType="1"/>
          </p:cNvSpPr>
          <p:nvPr/>
        </p:nvSpPr>
        <p:spPr bwMode="auto">
          <a:xfrm>
            <a:off x="6877050" y="3200400"/>
            <a:ext cx="0" cy="9144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/>
          <a:lstStyle/>
          <a:p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1282" name="AutoShape 15"/>
          <p:cNvSpPr>
            <a:spLocks/>
          </p:cNvSpPr>
          <p:nvPr/>
        </p:nvSpPr>
        <p:spPr bwMode="auto">
          <a:xfrm>
            <a:off x="3276600" y="1828800"/>
            <a:ext cx="228600" cy="1371600"/>
          </a:xfrm>
          <a:prstGeom prst="leftBrace">
            <a:avLst>
              <a:gd name="adj1" fmla="val 50000"/>
              <a:gd name="adj2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1283" name="Text Box 16"/>
          <p:cNvSpPr txBox="1">
            <a:spLocks noChangeArrowheads="1"/>
          </p:cNvSpPr>
          <p:nvPr/>
        </p:nvSpPr>
        <p:spPr bwMode="auto">
          <a:xfrm>
            <a:off x="2215126" y="2068513"/>
            <a:ext cx="835486" cy="461665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Calibri" pitchFamily="34" charset="0"/>
                <a:cs typeface="Calibri" pitchFamily="34" charset="0"/>
              </a:rPr>
              <a:t>done</a:t>
            </a:r>
          </a:p>
        </p:txBody>
      </p:sp>
      <p:sp>
        <p:nvSpPr>
          <p:cNvPr id="11284" name="AutoShape 17"/>
          <p:cNvSpPr>
            <a:spLocks/>
          </p:cNvSpPr>
          <p:nvPr/>
        </p:nvSpPr>
        <p:spPr bwMode="auto">
          <a:xfrm>
            <a:off x="1752600" y="3200400"/>
            <a:ext cx="76200" cy="2819400"/>
          </a:xfrm>
          <a:prstGeom prst="leftBrace">
            <a:avLst>
              <a:gd name="adj1" fmla="val 75028"/>
              <a:gd name="adj2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1285" name="Text Box 18"/>
          <p:cNvSpPr txBox="1">
            <a:spLocks noChangeArrowheads="1"/>
          </p:cNvSpPr>
          <p:nvPr/>
        </p:nvSpPr>
        <p:spPr bwMode="auto">
          <a:xfrm>
            <a:off x="76200" y="4418013"/>
            <a:ext cx="1676400" cy="460375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b="1" dirty="0">
                <a:latin typeface="Calibri" pitchFamily="34" charset="0"/>
                <a:cs typeface="Calibri" pitchFamily="34" charset="0"/>
              </a:rPr>
              <a:t>today</a:t>
            </a:r>
          </a:p>
        </p:txBody>
      </p:sp>
      <p:sp>
        <p:nvSpPr>
          <p:cNvPr id="24" name="Slide Number Placeholder 2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355B801-1F32-4E85-B2D4-C287F3CA2A81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  <p:sp>
        <p:nvSpPr>
          <p:cNvPr id="23" name="Rectangle 6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EECS 370: Introduction to Computer Organization 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Class Problem (continued)</a:t>
            </a:r>
          </a:p>
        </p:txBody>
      </p:sp>
      <p:graphicFrame>
        <p:nvGraphicFramePr>
          <p:cNvPr id="737283" name="Group 3"/>
          <p:cNvGraphicFramePr>
            <a:graphicFrameLocks noGrp="1"/>
          </p:cNvGraphicFramePr>
          <p:nvPr>
            <p:ph type="tbl" idx="1"/>
          </p:nvPr>
        </p:nvGraphicFramePr>
        <p:xfrm>
          <a:off x="685800" y="1371600"/>
          <a:ext cx="6216650" cy="4572001"/>
        </p:xfrm>
        <a:graphic>
          <a:graphicData uri="http://schemas.openxmlformats.org/drawingml/2006/table">
            <a:tbl>
              <a:tblPr/>
              <a:tblGrid>
                <a:gridCol w="15541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541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541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5416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5402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Virt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 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addr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Virt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 page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Page fault?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Phys 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addr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593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0x00F0C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435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0x01F0C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435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0x20F0C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435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0x00100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1435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0x00200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1593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0x30000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1435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0x01FFF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1435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0x00200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9D7542C-3450-49BB-BF40-2FFC0B701DA9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EECS 370: Introduction to Computer Organization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391400" y="-47640"/>
            <a:ext cx="1752599" cy="2562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4KB page size, </a:t>
            </a:r>
          </a:p>
          <a:p>
            <a:r>
              <a:rPr lang="en-US" sz="1050" dirty="0"/>
              <a:t>physical memory of 16KB, page table stored in physical page 0 and can never be evicted, 20 bit, byte-addressable virtual address space.</a:t>
            </a:r>
          </a:p>
          <a:p>
            <a:r>
              <a:rPr lang="en-US" sz="1050" dirty="0"/>
              <a:t>  </a:t>
            </a:r>
          </a:p>
          <a:p>
            <a:r>
              <a:rPr lang="en-US" sz="1050" dirty="0"/>
              <a:t>The page table initially has virtual page 0 in physical page 1, virtual page 1 in physical page 2 and no valid data in other physical pages. 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Class Problem (continued)</a:t>
            </a:r>
          </a:p>
        </p:txBody>
      </p:sp>
      <p:graphicFrame>
        <p:nvGraphicFramePr>
          <p:cNvPr id="737283" name="Group 3"/>
          <p:cNvGraphicFramePr>
            <a:graphicFrameLocks noGrp="1"/>
          </p:cNvGraphicFramePr>
          <p:nvPr>
            <p:ph type="tbl" idx="1"/>
            <p:extLst>
              <p:ext uri="{D42A27DB-BD31-4B8C-83A1-F6EECF244321}">
                <p14:modId xmlns:p14="http://schemas.microsoft.com/office/powerpoint/2010/main" val="3810864133"/>
              </p:ext>
            </p:extLst>
          </p:nvPr>
        </p:nvGraphicFramePr>
        <p:xfrm>
          <a:off x="685800" y="1371600"/>
          <a:ext cx="6216650" cy="4572001"/>
        </p:xfrm>
        <a:graphic>
          <a:graphicData uri="http://schemas.openxmlformats.org/drawingml/2006/table">
            <a:tbl>
              <a:tblPr/>
              <a:tblGrid>
                <a:gridCol w="15541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541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541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5416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5402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Virt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 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addr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Virt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 page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Page fault?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Phys 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addr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593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0x00F0C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0x0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0x1F0C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435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0x01F0C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435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0x20F0C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435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0x00100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1435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0x00200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1593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0x30000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1435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0x01FFF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1435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0x00200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9D7542C-3450-49BB-BF40-2FFC0B701DA9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EECS 370: Introduction to Computer Organization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391400" y="-47640"/>
            <a:ext cx="1752599" cy="2562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4KB page size, </a:t>
            </a:r>
          </a:p>
          <a:p>
            <a:r>
              <a:rPr lang="en-US" sz="1050" dirty="0"/>
              <a:t>physical memory of 16KB, page table stored in physical page 0 and can never be evicted, 20 bit, byte-addressable virtual address space.</a:t>
            </a:r>
          </a:p>
          <a:p>
            <a:r>
              <a:rPr lang="en-US" sz="1050" dirty="0"/>
              <a:t>  </a:t>
            </a:r>
          </a:p>
          <a:p>
            <a:r>
              <a:rPr lang="en-US" sz="1050" dirty="0"/>
              <a:t>The page table initially has virtual page 0 in physical page 1, virtual page 1 in physical page 2 and no valid data in other physical pages.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67801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Class Problem (continued)</a:t>
            </a:r>
          </a:p>
        </p:txBody>
      </p:sp>
      <p:graphicFrame>
        <p:nvGraphicFramePr>
          <p:cNvPr id="737283" name="Group 3"/>
          <p:cNvGraphicFramePr>
            <a:graphicFrameLocks noGrp="1"/>
          </p:cNvGraphicFramePr>
          <p:nvPr>
            <p:ph type="tbl" idx="1"/>
            <p:extLst>
              <p:ext uri="{D42A27DB-BD31-4B8C-83A1-F6EECF244321}">
                <p14:modId xmlns:p14="http://schemas.microsoft.com/office/powerpoint/2010/main" val="27364502"/>
              </p:ext>
            </p:extLst>
          </p:nvPr>
        </p:nvGraphicFramePr>
        <p:xfrm>
          <a:off x="685800" y="1371600"/>
          <a:ext cx="6216650" cy="4572001"/>
        </p:xfrm>
        <a:graphic>
          <a:graphicData uri="http://schemas.openxmlformats.org/drawingml/2006/table">
            <a:tbl>
              <a:tblPr/>
              <a:tblGrid>
                <a:gridCol w="15541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541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541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5416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5402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Virt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 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addr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Virt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 page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Page fault?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Phys 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addr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593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0x00F0C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0x0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0x1F0C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435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0x01F0C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0x1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0x2F0C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435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0x20F0C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435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0x00100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1435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0x00200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1593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0x30000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1435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0x01FFF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1435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0x00200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9D7542C-3450-49BB-BF40-2FFC0B701DA9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EECS 370: Introduction to Computer Organization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391400" y="-47640"/>
            <a:ext cx="1752599" cy="2562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4KB page size, </a:t>
            </a:r>
          </a:p>
          <a:p>
            <a:r>
              <a:rPr lang="en-US" sz="1050" dirty="0"/>
              <a:t>physical memory of 16KB, page table stored in physical page 0 and can never be evicted, 20 bit, byte-addressable virtual address space.</a:t>
            </a:r>
          </a:p>
          <a:p>
            <a:r>
              <a:rPr lang="en-US" sz="1050" dirty="0"/>
              <a:t>  </a:t>
            </a:r>
          </a:p>
          <a:p>
            <a:r>
              <a:rPr lang="en-US" sz="1050" dirty="0"/>
              <a:t>The page table initially has virtual page 0 in physical page 1, virtual page 1 in physical page 2 and no valid data in other physical pages.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42932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Class Problem (continued)</a:t>
            </a:r>
          </a:p>
        </p:txBody>
      </p:sp>
      <p:graphicFrame>
        <p:nvGraphicFramePr>
          <p:cNvPr id="737283" name="Group 3"/>
          <p:cNvGraphicFramePr>
            <a:graphicFrameLocks noGrp="1"/>
          </p:cNvGraphicFramePr>
          <p:nvPr>
            <p:ph type="tbl" idx="1"/>
            <p:extLst>
              <p:ext uri="{D42A27DB-BD31-4B8C-83A1-F6EECF244321}">
                <p14:modId xmlns:p14="http://schemas.microsoft.com/office/powerpoint/2010/main" val="3071450360"/>
              </p:ext>
            </p:extLst>
          </p:nvPr>
        </p:nvGraphicFramePr>
        <p:xfrm>
          <a:off x="685800" y="1371600"/>
          <a:ext cx="6216650" cy="4572001"/>
        </p:xfrm>
        <a:graphic>
          <a:graphicData uri="http://schemas.openxmlformats.org/drawingml/2006/table">
            <a:tbl>
              <a:tblPr/>
              <a:tblGrid>
                <a:gridCol w="15541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541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541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5416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5402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Virt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 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addr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Virt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 page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Page fault?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Phys 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addr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593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0x00F0C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0x0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0x1F0C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435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0x01F0C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0x1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0x2F0C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435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0x20F0C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0x20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Y (into 3)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0x3F0C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435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0x00100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1435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0x00200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1593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0x30000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1435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0x01FFF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1435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0x00200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9D7542C-3450-49BB-BF40-2FFC0B701DA9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EECS 370: Introduction to Computer Organization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391400" y="-47640"/>
            <a:ext cx="1752599" cy="2562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4KB page size, </a:t>
            </a:r>
          </a:p>
          <a:p>
            <a:r>
              <a:rPr lang="en-US" sz="1050" dirty="0"/>
              <a:t>physical memory of 16KB, page table stored in physical page 0 and can never be evicted, 20 bit, byte-addressable virtual address space.</a:t>
            </a:r>
          </a:p>
          <a:p>
            <a:r>
              <a:rPr lang="en-US" sz="1050" dirty="0"/>
              <a:t>  </a:t>
            </a:r>
          </a:p>
          <a:p>
            <a:r>
              <a:rPr lang="en-US" sz="1050" dirty="0"/>
              <a:t>The page table initially has virtual page 0 in physical page 1, virtual page 1 in physical page 2 and no valid data in other physical pages. </a:t>
            </a:r>
          </a:p>
          <a:p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26659E9-F04E-44F9-B26F-AE39487AACE8}"/>
              </a:ext>
            </a:extLst>
          </p:cNvPr>
          <p:cNvSpPr/>
          <p:nvPr/>
        </p:nvSpPr>
        <p:spPr>
          <a:xfrm>
            <a:off x="5334000" y="3962400"/>
            <a:ext cx="3657600" cy="2286000"/>
          </a:xfrm>
          <a:prstGeom prst="rect">
            <a:avLst/>
          </a:prstGeom>
          <a:solidFill>
            <a:srgbClr val="E833BF">
              <a:lumMod val="40000"/>
              <a:lumOff val="60000"/>
            </a:srgbClr>
          </a:solidFill>
          <a:ln w="9525" cap="rnd" cmpd="sng" algn="ctr">
            <a:solidFill>
              <a:srgbClr val="E833BF"/>
            </a:solidFill>
            <a:prstDash val="solid"/>
          </a:ln>
          <a:effectLst>
            <a:outerShdw blurRad="38100" dist="25400" dir="5400000" rotWithShape="0">
              <a:srgbClr val="000000">
                <a:alpha val="25000"/>
              </a:srgbClr>
            </a:outerShdw>
          </a:effectLst>
        </p:spPr>
        <p:txBody>
          <a:bodyPr rtlCol="0" anchor="t"/>
          <a:lstStyle/>
          <a:p>
            <a:pPr marL="0" marR="0" lvl="0" indent="0" defTabSz="45720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u="sng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cs typeface="+mn-cs"/>
              </a:rPr>
              <a:t>Poll:</a:t>
            </a:r>
            <a:r>
              <a:rPr kumimoji="0" lang="en-US" sz="1400" b="1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cs typeface="+mn-cs"/>
              </a:rPr>
              <a:t> </a:t>
            </a:r>
            <a:r>
              <a:rPr lang="en-US" sz="1400" b="1" kern="0" dirty="0">
                <a:solidFill>
                  <a:prstClr val="black"/>
                </a:solidFill>
                <a:latin typeface="Century Gothic"/>
                <a:cs typeface="+mn-cs"/>
              </a:rPr>
              <a:t>How many page faults will there be?</a:t>
            </a:r>
          </a:p>
          <a:p>
            <a:pPr marL="342900" marR="0" lvl="0" indent="-342900" defTabSz="45720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lphaLcParenR"/>
              <a:tabLst/>
              <a:defRPr/>
            </a:pPr>
            <a:r>
              <a:rPr lang="en-US" sz="1400" kern="0" dirty="0">
                <a:solidFill>
                  <a:prstClr val="black"/>
                </a:solidFill>
                <a:latin typeface="Century Gothic"/>
                <a:cs typeface="+mn-cs"/>
              </a:rPr>
              <a:t>1</a:t>
            </a:r>
          </a:p>
          <a:p>
            <a:pPr marL="342900" marR="0" lvl="0" indent="-342900" defTabSz="45720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lphaLcParenR"/>
              <a:tabLst/>
              <a:defRPr/>
            </a:pPr>
            <a:r>
              <a:rPr lang="en-US" sz="1400" kern="0" dirty="0">
                <a:solidFill>
                  <a:prstClr val="black"/>
                </a:solidFill>
                <a:latin typeface="Century Gothic"/>
                <a:cs typeface="+mn-cs"/>
              </a:rPr>
              <a:t>2</a:t>
            </a:r>
          </a:p>
          <a:p>
            <a:pPr marL="342900" marR="0" lvl="0" indent="-342900" defTabSz="45720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lphaLcParenR"/>
              <a:tabLst/>
              <a:defRPr/>
            </a:pPr>
            <a:r>
              <a:rPr lang="en-US" sz="1400" kern="0" dirty="0">
                <a:solidFill>
                  <a:prstClr val="black"/>
                </a:solidFill>
                <a:latin typeface="Century Gothic"/>
                <a:cs typeface="+mn-cs"/>
              </a:rPr>
              <a:t>3</a:t>
            </a:r>
          </a:p>
          <a:p>
            <a:pPr marL="342900" marR="0" lvl="0" indent="-342900" defTabSz="45720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lphaLcParenR"/>
              <a:tabLst/>
              <a:defRPr/>
            </a:pPr>
            <a:r>
              <a:rPr lang="en-US" sz="1400" kern="0" dirty="0">
                <a:solidFill>
                  <a:prstClr val="black"/>
                </a:solidFill>
                <a:latin typeface="Century Gothic"/>
                <a:cs typeface="+mn-cs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274776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Class Problem (continued)</a:t>
            </a:r>
          </a:p>
        </p:txBody>
      </p:sp>
      <p:graphicFrame>
        <p:nvGraphicFramePr>
          <p:cNvPr id="737283" name="Group 3"/>
          <p:cNvGraphicFramePr>
            <a:graphicFrameLocks noGrp="1"/>
          </p:cNvGraphicFramePr>
          <p:nvPr>
            <p:ph type="tbl" idx="1"/>
            <p:extLst>
              <p:ext uri="{D42A27DB-BD31-4B8C-83A1-F6EECF244321}">
                <p14:modId xmlns:p14="http://schemas.microsoft.com/office/powerpoint/2010/main" val="1227202749"/>
              </p:ext>
            </p:extLst>
          </p:nvPr>
        </p:nvGraphicFramePr>
        <p:xfrm>
          <a:off x="685800" y="1371600"/>
          <a:ext cx="6216650" cy="4572001"/>
        </p:xfrm>
        <a:graphic>
          <a:graphicData uri="http://schemas.openxmlformats.org/drawingml/2006/table">
            <a:tbl>
              <a:tblPr/>
              <a:tblGrid>
                <a:gridCol w="15541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541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541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5416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5402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Virt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 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addr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Virt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 page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Page fault?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Phys 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addr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593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0x00F0C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0x0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0x1F0C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435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0x01F0C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0x1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0x2F0C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435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0x20F0C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0x20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Y (into 3)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0x3F0C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435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0x00100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0x0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0x1100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1435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0x00200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0x0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0x1200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1593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0x30000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0x30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Y (into 2)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0x2000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1435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0x01FFF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0x1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Y (into 3)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0x3FFF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1435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0x00200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0x0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0x1200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9D7542C-3450-49BB-BF40-2FFC0B701DA9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EECS 370: Introduction to Computer Organization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391400" y="-47640"/>
            <a:ext cx="1752599" cy="2562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4KB page size, </a:t>
            </a:r>
          </a:p>
          <a:p>
            <a:r>
              <a:rPr lang="en-US" sz="1050" dirty="0"/>
              <a:t>physical memory of 16KB, page table stored in physical page 0 and can never be evicted, 20 bit, byte-addressable virtual address space.</a:t>
            </a:r>
          </a:p>
          <a:p>
            <a:r>
              <a:rPr lang="en-US" sz="1050" dirty="0"/>
              <a:t>  </a:t>
            </a:r>
          </a:p>
          <a:p>
            <a:r>
              <a:rPr lang="en-US" sz="1050" dirty="0"/>
              <a:t>The page table initially has virtual page 0 in physical page 1, virtual page 1 in physical page 2 and no valid data in other physical pages.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91649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Memory: the issues(s)</a:t>
            </a:r>
          </a:p>
        </p:txBody>
      </p:sp>
      <p:sp>
        <p:nvSpPr>
          <p:cNvPr id="12291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566738" y="1219200"/>
            <a:ext cx="8348662" cy="4800600"/>
          </a:xfrm>
        </p:spPr>
        <p:txBody>
          <a:bodyPr/>
          <a:lstStyle/>
          <a:p>
            <a:pPr eaLnBrk="1" hangingPunct="1"/>
            <a:r>
              <a:rPr lang="en-US" dirty="0"/>
              <a:t>We run many programs on a same machine</a:t>
            </a:r>
          </a:p>
          <a:p>
            <a:pPr marL="741363" lvl="1" indent="-269875" eaLnBrk="1" hangingPunct="1"/>
            <a:r>
              <a:rPr lang="en-US" dirty="0"/>
              <a:t>Each of them may require GBs of storage</a:t>
            </a:r>
          </a:p>
          <a:p>
            <a:pPr marL="741363" lvl="1" indent="-269875" eaLnBrk="1" hangingPunct="1"/>
            <a:r>
              <a:rPr lang="en-US" dirty="0"/>
              <a:t>Unrelated programs must not have access to each other’s storage</a:t>
            </a:r>
          </a:p>
          <a:p>
            <a:pPr eaLnBrk="1" hangingPunct="1"/>
            <a:endParaRPr lang="en-US" dirty="0"/>
          </a:p>
          <a:p>
            <a:pPr eaLnBrk="1" hangingPunct="1"/>
            <a:r>
              <a:rPr lang="en-US" dirty="0"/>
              <a:t>DRAM is too expensive to buy 100s GB, but disk space is not…</a:t>
            </a:r>
          </a:p>
          <a:p>
            <a:pPr marL="741363" lvl="1" indent="-269875" eaLnBrk="1" hangingPunct="1"/>
            <a:r>
              <a:rPr lang="en-US" dirty="0"/>
              <a:t>We want our system to work even if it requires more DRAM than we bought.</a:t>
            </a:r>
          </a:p>
          <a:p>
            <a:pPr marL="741363" lvl="1" indent="-269875" eaLnBrk="1" hangingPunct="1"/>
            <a:r>
              <a:rPr lang="en-US" dirty="0"/>
              <a:t>We also don’t want a program that works on a machine with 2048 MB of DRAM to stop working if we try to run it on a machine with only 512 MB of main memory.</a:t>
            </a:r>
          </a:p>
          <a:p>
            <a:pPr marL="741363" lvl="1" indent="-269875" eaLnBrk="1" hangingPunct="1"/>
            <a:endParaRPr lang="en-US" dirty="0"/>
          </a:p>
          <a:p>
            <a:pPr eaLnBrk="1" hangingPunct="1"/>
            <a:r>
              <a:rPr lang="en-US" dirty="0"/>
              <a:t>And, it would be nice to be able to enforce different policies on different portions of the memory (e.g.: read-only, etc)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9543947-9F03-4C70-8B92-9DA78E1A051B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EECS 370: Introduction to Computer Organization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Memory: Two Issues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en-US" dirty="0"/>
              <a:t>We've been working with the abstraction that all programs have full, private access to memory</a:t>
            </a:r>
          </a:p>
          <a:p>
            <a:pPr lvl="1"/>
            <a:r>
              <a:rPr lang="en-US" dirty="0"/>
              <a:t>But in practice, multiple programs run at the same time!</a:t>
            </a:r>
          </a:p>
          <a:p>
            <a:pPr marL="471487" lvl="1" indent="0">
              <a:buNone/>
            </a:pPr>
            <a:endParaRPr lang="en-US" dirty="0"/>
          </a:p>
          <a:p>
            <a:pPr marL="471487" lvl="1" indent="0">
              <a:buNone/>
            </a:pPr>
            <a:endParaRPr lang="en-US" dirty="0"/>
          </a:p>
          <a:p>
            <a:pPr marL="471487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What happens if two programs try to write to the same memory address??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CB3FD05-C0B9-4388-8F4A-EC85F2A3459D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2590800"/>
            <a:ext cx="2600325" cy="17425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623604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Memory: Two Issues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en-US" dirty="0"/>
              <a:t>Even if only one program is running, modern computers have 48-64 bit address spaces!</a:t>
            </a:r>
          </a:p>
          <a:p>
            <a:pPr lvl="1"/>
            <a:r>
              <a:rPr lang="en-US" dirty="0"/>
              <a:t>No computer actually has 18 </a:t>
            </a:r>
            <a:r>
              <a:rPr lang="en-US" dirty="0" err="1"/>
              <a:t>exabytes</a:t>
            </a:r>
            <a:r>
              <a:rPr lang="en-US" dirty="0"/>
              <a:t> (18 billion GBs)</a:t>
            </a:r>
          </a:p>
          <a:p>
            <a:pPr lvl="1"/>
            <a:r>
              <a:rPr lang="en-US" dirty="0"/>
              <a:t>What if a computer tries to write to address 0xFFFF…FFFF</a:t>
            </a:r>
          </a:p>
          <a:p>
            <a:pPr lvl="1"/>
            <a:r>
              <a:rPr lang="en-US" dirty="0"/>
              <a:t>Should it just crash??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CB3FD05-C0B9-4388-8F4A-EC85F2A3459D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23883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Memory: Two Issues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Modern systems use the same solution for both problems: </a:t>
            </a:r>
            <a:r>
              <a:rPr lang="en-US" b="1" dirty="0"/>
              <a:t>virtual memory</a:t>
            </a:r>
            <a:endParaRPr lang="en-US" dirty="0"/>
          </a:p>
          <a:p>
            <a:pPr lvl="1"/>
            <a:r>
              <a:rPr lang="en-US" dirty="0"/>
              <a:t>In a nutshell, each program thinks it has full, private access to memory (it can safely index any address from 0x0-0xFFF…FFFF)</a:t>
            </a:r>
          </a:p>
          <a:p>
            <a:pPr lvl="1"/>
            <a:r>
              <a:rPr lang="en-US" dirty="0"/>
              <a:t>Hardware and software transparently maps these addresses to distinct addresses in DRAM and in hard disk</a:t>
            </a:r>
          </a:p>
          <a:p>
            <a:pPr lvl="1"/>
            <a:r>
              <a:rPr lang="en-US" dirty="0"/>
              <a:t>Focus for the next 2-3 lectures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CB3FD05-C0B9-4388-8F4A-EC85F2A3459D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04200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(Aside: Virtual Memory Alternative)</a:t>
            </a:r>
          </a:p>
        </p:txBody>
      </p:sp>
      <p:sp>
        <p:nvSpPr>
          <p:cNvPr id="13315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566737" y="1219200"/>
            <a:ext cx="8008937" cy="4876800"/>
          </a:xfrm>
        </p:spPr>
        <p:txBody>
          <a:bodyPr/>
          <a:lstStyle/>
          <a:p>
            <a:pPr eaLnBrk="1" hangingPunct="1"/>
            <a:r>
              <a:rPr lang="en-US" dirty="0"/>
              <a:t>Do we have to use virtual memory?</a:t>
            </a:r>
          </a:p>
          <a:p>
            <a:pPr eaLnBrk="1" hangingPunct="1"/>
            <a:endParaRPr lang="en-US" dirty="0"/>
          </a:p>
          <a:p>
            <a:pPr eaLnBrk="1" hangingPunct="1"/>
            <a:r>
              <a:rPr lang="en-US" dirty="0"/>
              <a:t>No, we could just leave the problem to the programmer</a:t>
            </a:r>
          </a:p>
          <a:p>
            <a:pPr lvl="1" eaLnBrk="1" hangingPunct="1"/>
            <a:r>
              <a:rPr lang="en-US" dirty="0"/>
              <a:t>Assume the programmer knows the exact configuration of the machine.</a:t>
            </a:r>
          </a:p>
          <a:p>
            <a:pPr lvl="2" eaLnBrk="1" hangingPunct="1"/>
            <a:r>
              <a:rPr lang="en-US" dirty="0"/>
              <a:t>Programmer must either make sure the program fits in memory, or break the program up into pieces that do fit and load each other off the disk when necessary</a:t>
            </a:r>
          </a:p>
          <a:p>
            <a:pPr eaLnBrk="1" hangingPunct="1"/>
            <a:endParaRPr lang="en-US" dirty="0"/>
          </a:p>
          <a:p>
            <a:pPr eaLnBrk="1" hangingPunct="1"/>
            <a:r>
              <a:rPr lang="en-US" dirty="0"/>
              <a:t>Not a bad solution in some domains</a:t>
            </a:r>
          </a:p>
          <a:p>
            <a:pPr lvl="1" eaLnBrk="1" hangingPunct="1"/>
            <a:r>
              <a:rPr lang="en-US" dirty="0"/>
              <a:t>The hardware design is simple</a:t>
            </a:r>
          </a:p>
          <a:p>
            <a:pPr lvl="1" eaLnBrk="1" hangingPunct="1"/>
            <a:r>
              <a:rPr lang="en-US" dirty="0"/>
              <a:t>(Original) PlayStation, engine control unit in a car, etc.</a:t>
            </a:r>
          </a:p>
          <a:p>
            <a:pPr lvl="1" eaLnBrk="1" hangingPunct="1"/>
            <a:r>
              <a:rPr lang="en-US" dirty="0"/>
              <a:t>Systems with severe design constraints (e.g. RTOS)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A246121-0ABA-432B-ABA0-5ED59DC23EAC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EECS 370: Introduction to Computer Organization 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Virtual memory</a:t>
            </a:r>
          </a:p>
        </p:txBody>
      </p:sp>
      <p:sp>
        <p:nvSpPr>
          <p:cNvPr id="16387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dirty="0"/>
              <a:t>Build new hardware and software that automatically translates each memory reference from a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			</a:t>
            </a:r>
            <a:r>
              <a:rPr lang="en-US" dirty="0">
                <a:solidFill>
                  <a:schemeClr val="accent2"/>
                </a:solidFill>
              </a:rPr>
              <a:t>virtual address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	        </a:t>
            </a:r>
            <a:r>
              <a:rPr lang="en-US" sz="2000" dirty="0"/>
              <a:t>(which the programmer sees as an array of bytes)</a:t>
            </a:r>
            <a:r>
              <a:rPr lang="en-US" dirty="0"/>
              <a:t>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		         	         to a </a:t>
            </a:r>
            <a:br>
              <a:rPr lang="en-US" dirty="0"/>
            </a:br>
            <a:endParaRPr lang="en-US" dirty="0"/>
          </a:p>
          <a:p>
            <a:pPr eaLnBrk="1" hangingPunct="1">
              <a:buFont typeface="Wingdings" charset="2"/>
              <a:buNone/>
            </a:pPr>
            <a:r>
              <a:rPr lang="en-US" dirty="0"/>
              <a:t>				</a:t>
            </a:r>
            <a:r>
              <a:rPr lang="en-US" dirty="0">
                <a:solidFill>
                  <a:schemeClr val="accent2"/>
                </a:solidFill>
              </a:rPr>
              <a:t>physical address</a:t>
            </a:r>
            <a:r>
              <a:rPr lang="en-US" dirty="0"/>
              <a:t> </a:t>
            </a:r>
            <a:br>
              <a:rPr lang="en-US" dirty="0"/>
            </a:br>
            <a:r>
              <a:rPr lang="en-US" sz="2000" dirty="0"/>
              <a:t>(which the hardware uses to either index DRAM or identify where the storage resides on disk)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68CFEF4-64B0-45A4-87A7-416F7EA28198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EECS 370: Introduction to Computer Organization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Binary Decision Diagrams">
  <a:themeElements>
    <a:clrScheme name="Binary Decision Diagrams 9">
      <a:dk1>
        <a:srgbClr val="000000"/>
      </a:dk1>
      <a:lt1>
        <a:srgbClr val="FFFFFF"/>
      </a:lt1>
      <a:dk2>
        <a:srgbClr val="000000"/>
      </a:dk2>
      <a:lt2>
        <a:srgbClr val="DDDDDD"/>
      </a:lt2>
      <a:accent1>
        <a:srgbClr val="A3B2C1"/>
      </a:accent1>
      <a:accent2>
        <a:srgbClr val="CC0000"/>
      </a:accent2>
      <a:accent3>
        <a:srgbClr val="FFFFFF"/>
      </a:accent3>
      <a:accent4>
        <a:srgbClr val="000000"/>
      </a:accent4>
      <a:accent5>
        <a:srgbClr val="CED5DD"/>
      </a:accent5>
      <a:accent6>
        <a:srgbClr val="B90000"/>
      </a:accent6>
      <a:hlink>
        <a:srgbClr val="336699"/>
      </a:hlink>
      <a:folHlink>
        <a:srgbClr val="003366"/>
      </a:folHlink>
    </a:clrScheme>
    <a:fontScheme name="Binary Decision Diagrams">
      <a:majorFont>
        <a:latin typeface="Arial Narrow"/>
        <a:ea typeface=""/>
        <a:cs typeface="Arial"/>
      </a:majorFont>
      <a:minorFont>
        <a:latin typeface="Arial Narrow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Binary Decision Diagrams 1">
        <a:dk1>
          <a:srgbClr val="A50021"/>
        </a:dk1>
        <a:lt1>
          <a:srgbClr val="FFFFFF"/>
        </a:lt1>
        <a:dk2>
          <a:srgbClr val="800000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C0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FFFFCC"/>
        </a:hlink>
        <a:folHlink>
          <a:srgbClr val="FF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inary Decision Diagrams 2">
        <a:dk1>
          <a:srgbClr val="3C001E"/>
        </a:dk1>
        <a:lt1>
          <a:srgbClr val="FFFFFF"/>
        </a:lt1>
        <a:dk2>
          <a:srgbClr val="51072E"/>
        </a:dk2>
        <a:lt2>
          <a:srgbClr val="FFFFFF"/>
        </a:lt2>
        <a:accent1>
          <a:srgbClr val="89A38F"/>
        </a:accent1>
        <a:accent2>
          <a:srgbClr val="666699"/>
        </a:accent2>
        <a:accent3>
          <a:srgbClr val="B3AAAD"/>
        </a:accent3>
        <a:accent4>
          <a:srgbClr val="DADADA"/>
        </a:accent4>
        <a:accent5>
          <a:srgbClr val="C4CEC6"/>
        </a:accent5>
        <a:accent6>
          <a:srgbClr val="5C5C8A"/>
        </a:accent6>
        <a:hlink>
          <a:srgbClr val="80800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inary Decision Diagrams 3">
        <a:dk1>
          <a:srgbClr val="333333"/>
        </a:dk1>
        <a:lt1>
          <a:srgbClr val="FFFFFF"/>
        </a:lt1>
        <a:dk2>
          <a:srgbClr val="000000"/>
        </a:dk2>
        <a:lt2>
          <a:srgbClr val="FFFFFF"/>
        </a:lt2>
        <a:accent1>
          <a:srgbClr val="3399FF"/>
        </a:accent1>
        <a:accent2>
          <a:srgbClr val="CC0000"/>
        </a:accent2>
        <a:accent3>
          <a:srgbClr val="AAAAAA"/>
        </a:accent3>
        <a:accent4>
          <a:srgbClr val="DADADA"/>
        </a:accent4>
        <a:accent5>
          <a:srgbClr val="ADCAFF"/>
        </a:accent5>
        <a:accent6>
          <a:srgbClr val="B90000"/>
        </a:accent6>
        <a:hlink>
          <a:srgbClr val="666699"/>
        </a:hlink>
        <a:folHlink>
          <a:srgbClr val="66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inary Decision Diagrams 4">
        <a:dk1>
          <a:srgbClr val="4B3D1B"/>
        </a:dk1>
        <a:lt1>
          <a:srgbClr val="FFFFFF"/>
        </a:lt1>
        <a:dk2>
          <a:srgbClr val="330000"/>
        </a:dk2>
        <a:lt2>
          <a:srgbClr val="FFFFFF"/>
        </a:lt2>
        <a:accent1>
          <a:srgbClr val="CC9900"/>
        </a:accent1>
        <a:accent2>
          <a:srgbClr val="CC6600"/>
        </a:accent2>
        <a:accent3>
          <a:srgbClr val="ADAAAA"/>
        </a:accent3>
        <a:accent4>
          <a:srgbClr val="DADADA"/>
        </a:accent4>
        <a:accent5>
          <a:srgbClr val="E2CAAA"/>
        </a:accent5>
        <a:accent6>
          <a:srgbClr val="B95C00"/>
        </a:accent6>
        <a:hlink>
          <a:srgbClr val="666699"/>
        </a:hlink>
        <a:folHlink>
          <a:srgbClr val="CC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inary Decision Diagrams 5">
        <a:dk1>
          <a:srgbClr val="006666"/>
        </a:dk1>
        <a:lt1>
          <a:srgbClr val="FFFFFF"/>
        </a:lt1>
        <a:dk2>
          <a:srgbClr val="003366"/>
        </a:dk2>
        <a:lt2>
          <a:srgbClr val="FFFFFF"/>
        </a:lt2>
        <a:accent1>
          <a:srgbClr val="0099CC"/>
        </a:accent1>
        <a:accent2>
          <a:srgbClr val="6666FF"/>
        </a:accent2>
        <a:accent3>
          <a:srgbClr val="AAADB8"/>
        </a:accent3>
        <a:accent4>
          <a:srgbClr val="DADADA"/>
        </a:accent4>
        <a:accent5>
          <a:srgbClr val="AACAE2"/>
        </a:accent5>
        <a:accent6>
          <a:srgbClr val="5C5CE7"/>
        </a:accent6>
        <a:hlink>
          <a:srgbClr val="FFFF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inary Decision Diagrams 6">
        <a:dk1>
          <a:srgbClr val="003366"/>
        </a:dk1>
        <a:lt1>
          <a:srgbClr val="FFFFFF"/>
        </a:lt1>
        <a:dk2>
          <a:srgbClr val="006666"/>
        </a:dk2>
        <a:lt2>
          <a:srgbClr val="FFFFFF"/>
        </a:lt2>
        <a:accent1>
          <a:srgbClr val="6699FF"/>
        </a:accent1>
        <a:accent2>
          <a:srgbClr val="00CCFF"/>
        </a:accent2>
        <a:accent3>
          <a:srgbClr val="AAB8B8"/>
        </a:accent3>
        <a:accent4>
          <a:srgbClr val="DADADA"/>
        </a:accent4>
        <a:accent5>
          <a:srgbClr val="B8CAFF"/>
        </a:accent5>
        <a:accent6>
          <a:srgbClr val="00B9E7"/>
        </a:accent6>
        <a:hlink>
          <a:srgbClr val="FFFFCC"/>
        </a:hlink>
        <a:folHlink>
          <a:srgbClr val="33CC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inary Decision Diagrams 7">
        <a:dk1>
          <a:srgbClr val="000000"/>
        </a:dk1>
        <a:lt1>
          <a:srgbClr val="619CB1"/>
        </a:lt1>
        <a:dk2>
          <a:srgbClr val="FFFFFF"/>
        </a:dk2>
        <a:lt2>
          <a:srgbClr val="4E899E"/>
        </a:lt2>
        <a:accent1>
          <a:srgbClr val="FFCC00"/>
        </a:accent1>
        <a:accent2>
          <a:srgbClr val="B6523E"/>
        </a:accent2>
        <a:accent3>
          <a:srgbClr val="B7CBD5"/>
        </a:accent3>
        <a:accent4>
          <a:srgbClr val="000000"/>
        </a:accent4>
        <a:accent5>
          <a:srgbClr val="FFE2AA"/>
        </a:accent5>
        <a:accent6>
          <a:srgbClr val="A54937"/>
        </a:accent6>
        <a:hlink>
          <a:srgbClr val="99CC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inary Decision Diagrams 8">
        <a:dk1>
          <a:srgbClr val="598600"/>
        </a:dk1>
        <a:lt1>
          <a:srgbClr val="FFFFFF"/>
        </a:lt1>
        <a:dk2>
          <a:srgbClr val="336600"/>
        </a:dk2>
        <a:lt2>
          <a:srgbClr val="FFFFFF"/>
        </a:lt2>
        <a:accent1>
          <a:srgbClr val="33CC33"/>
        </a:accent1>
        <a:accent2>
          <a:srgbClr val="99CC00"/>
        </a:accent2>
        <a:accent3>
          <a:srgbClr val="ADB8AA"/>
        </a:accent3>
        <a:accent4>
          <a:srgbClr val="DADADA"/>
        </a:accent4>
        <a:accent5>
          <a:srgbClr val="ADE2AD"/>
        </a:accent5>
        <a:accent6>
          <a:srgbClr val="8AB900"/>
        </a:accent6>
        <a:hlink>
          <a:srgbClr val="FFCC00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inary Decision Diagrams 9">
        <a:dk1>
          <a:srgbClr val="000000"/>
        </a:dk1>
        <a:lt1>
          <a:srgbClr val="FFFFFF"/>
        </a:lt1>
        <a:dk2>
          <a:srgbClr val="000000"/>
        </a:dk2>
        <a:lt2>
          <a:srgbClr val="DDDDDD"/>
        </a:lt2>
        <a:accent1>
          <a:srgbClr val="A3B2C1"/>
        </a:accent1>
        <a:accent2>
          <a:srgbClr val="CC0000"/>
        </a:accent2>
        <a:accent3>
          <a:srgbClr val="FFFFFF"/>
        </a:accent3>
        <a:accent4>
          <a:srgbClr val="000000"/>
        </a:accent4>
        <a:accent5>
          <a:srgbClr val="CED5DD"/>
        </a:accent5>
        <a:accent6>
          <a:srgbClr val="B90000"/>
        </a:accent6>
        <a:hlink>
          <a:srgbClr val="336699"/>
        </a:hlink>
        <a:folHlink>
          <a:srgbClr val="00336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2_Binary Decision Diagrams">
  <a:themeElements>
    <a:clrScheme name="2_Binary Decision Diagrams 9">
      <a:dk1>
        <a:srgbClr val="000000"/>
      </a:dk1>
      <a:lt1>
        <a:srgbClr val="FFFFFF"/>
      </a:lt1>
      <a:dk2>
        <a:srgbClr val="000000"/>
      </a:dk2>
      <a:lt2>
        <a:srgbClr val="DDDDDD"/>
      </a:lt2>
      <a:accent1>
        <a:srgbClr val="A3B2C1"/>
      </a:accent1>
      <a:accent2>
        <a:srgbClr val="CC0000"/>
      </a:accent2>
      <a:accent3>
        <a:srgbClr val="FFFFFF"/>
      </a:accent3>
      <a:accent4>
        <a:srgbClr val="000000"/>
      </a:accent4>
      <a:accent5>
        <a:srgbClr val="CED5DD"/>
      </a:accent5>
      <a:accent6>
        <a:srgbClr val="B90000"/>
      </a:accent6>
      <a:hlink>
        <a:srgbClr val="336699"/>
      </a:hlink>
      <a:folHlink>
        <a:srgbClr val="003366"/>
      </a:folHlink>
    </a:clrScheme>
    <a:fontScheme name="2_Binary Decision Diagrams">
      <a:majorFont>
        <a:latin typeface="Arial Narrow"/>
        <a:ea typeface=""/>
        <a:cs typeface="Arial"/>
      </a:majorFont>
      <a:minorFont>
        <a:latin typeface="Arial Narrow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cs typeface="Arial" charset="0"/>
          </a:defRPr>
        </a:defPPr>
      </a:lstStyle>
    </a:lnDef>
  </a:objectDefaults>
  <a:extraClrSchemeLst>
    <a:extraClrScheme>
      <a:clrScheme name="2_Binary Decision Diagrams 1">
        <a:dk1>
          <a:srgbClr val="A50021"/>
        </a:dk1>
        <a:lt1>
          <a:srgbClr val="FFFFFF"/>
        </a:lt1>
        <a:dk2>
          <a:srgbClr val="800000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C0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FFFFCC"/>
        </a:hlink>
        <a:folHlink>
          <a:srgbClr val="FF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Binary Decision Diagrams 2">
        <a:dk1>
          <a:srgbClr val="3C001E"/>
        </a:dk1>
        <a:lt1>
          <a:srgbClr val="FFFFFF"/>
        </a:lt1>
        <a:dk2>
          <a:srgbClr val="51072E"/>
        </a:dk2>
        <a:lt2>
          <a:srgbClr val="FFFFFF"/>
        </a:lt2>
        <a:accent1>
          <a:srgbClr val="89A38F"/>
        </a:accent1>
        <a:accent2>
          <a:srgbClr val="666699"/>
        </a:accent2>
        <a:accent3>
          <a:srgbClr val="B3AAAD"/>
        </a:accent3>
        <a:accent4>
          <a:srgbClr val="DADADA"/>
        </a:accent4>
        <a:accent5>
          <a:srgbClr val="C4CEC6"/>
        </a:accent5>
        <a:accent6>
          <a:srgbClr val="5C5C8A"/>
        </a:accent6>
        <a:hlink>
          <a:srgbClr val="80800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Binary Decision Diagrams 3">
        <a:dk1>
          <a:srgbClr val="333333"/>
        </a:dk1>
        <a:lt1>
          <a:srgbClr val="FFFFFF"/>
        </a:lt1>
        <a:dk2>
          <a:srgbClr val="000000"/>
        </a:dk2>
        <a:lt2>
          <a:srgbClr val="FFFFFF"/>
        </a:lt2>
        <a:accent1>
          <a:srgbClr val="3399FF"/>
        </a:accent1>
        <a:accent2>
          <a:srgbClr val="CC0000"/>
        </a:accent2>
        <a:accent3>
          <a:srgbClr val="AAAAAA"/>
        </a:accent3>
        <a:accent4>
          <a:srgbClr val="DADADA"/>
        </a:accent4>
        <a:accent5>
          <a:srgbClr val="ADCAFF"/>
        </a:accent5>
        <a:accent6>
          <a:srgbClr val="B90000"/>
        </a:accent6>
        <a:hlink>
          <a:srgbClr val="666699"/>
        </a:hlink>
        <a:folHlink>
          <a:srgbClr val="66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Binary Decision Diagrams 4">
        <a:dk1>
          <a:srgbClr val="4B3D1B"/>
        </a:dk1>
        <a:lt1>
          <a:srgbClr val="FFFFFF"/>
        </a:lt1>
        <a:dk2>
          <a:srgbClr val="330000"/>
        </a:dk2>
        <a:lt2>
          <a:srgbClr val="FFFFFF"/>
        </a:lt2>
        <a:accent1>
          <a:srgbClr val="CC9900"/>
        </a:accent1>
        <a:accent2>
          <a:srgbClr val="CC6600"/>
        </a:accent2>
        <a:accent3>
          <a:srgbClr val="ADAAAA"/>
        </a:accent3>
        <a:accent4>
          <a:srgbClr val="DADADA"/>
        </a:accent4>
        <a:accent5>
          <a:srgbClr val="E2CAAA"/>
        </a:accent5>
        <a:accent6>
          <a:srgbClr val="B95C00"/>
        </a:accent6>
        <a:hlink>
          <a:srgbClr val="666699"/>
        </a:hlink>
        <a:folHlink>
          <a:srgbClr val="CC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Binary Decision Diagrams 5">
        <a:dk1>
          <a:srgbClr val="006666"/>
        </a:dk1>
        <a:lt1>
          <a:srgbClr val="FFFFFF"/>
        </a:lt1>
        <a:dk2>
          <a:srgbClr val="003366"/>
        </a:dk2>
        <a:lt2>
          <a:srgbClr val="FFFFFF"/>
        </a:lt2>
        <a:accent1>
          <a:srgbClr val="0099CC"/>
        </a:accent1>
        <a:accent2>
          <a:srgbClr val="6666FF"/>
        </a:accent2>
        <a:accent3>
          <a:srgbClr val="AAADB8"/>
        </a:accent3>
        <a:accent4>
          <a:srgbClr val="DADADA"/>
        </a:accent4>
        <a:accent5>
          <a:srgbClr val="AACAE2"/>
        </a:accent5>
        <a:accent6>
          <a:srgbClr val="5C5CE7"/>
        </a:accent6>
        <a:hlink>
          <a:srgbClr val="FFFF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Binary Decision Diagrams 6">
        <a:dk1>
          <a:srgbClr val="003366"/>
        </a:dk1>
        <a:lt1>
          <a:srgbClr val="FFFFFF"/>
        </a:lt1>
        <a:dk2>
          <a:srgbClr val="006666"/>
        </a:dk2>
        <a:lt2>
          <a:srgbClr val="FFFFFF"/>
        </a:lt2>
        <a:accent1>
          <a:srgbClr val="6699FF"/>
        </a:accent1>
        <a:accent2>
          <a:srgbClr val="00CCFF"/>
        </a:accent2>
        <a:accent3>
          <a:srgbClr val="AAB8B8"/>
        </a:accent3>
        <a:accent4>
          <a:srgbClr val="DADADA"/>
        </a:accent4>
        <a:accent5>
          <a:srgbClr val="B8CAFF"/>
        </a:accent5>
        <a:accent6>
          <a:srgbClr val="00B9E7"/>
        </a:accent6>
        <a:hlink>
          <a:srgbClr val="FFFFCC"/>
        </a:hlink>
        <a:folHlink>
          <a:srgbClr val="33CC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Binary Decision Diagrams 7">
        <a:dk1>
          <a:srgbClr val="000000"/>
        </a:dk1>
        <a:lt1>
          <a:srgbClr val="619CB1"/>
        </a:lt1>
        <a:dk2>
          <a:srgbClr val="FFFFFF"/>
        </a:dk2>
        <a:lt2>
          <a:srgbClr val="4E899E"/>
        </a:lt2>
        <a:accent1>
          <a:srgbClr val="FFCC00"/>
        </a:accent1>
        <a:accent2>
          <a:srgbClr val="B6523E"/>
        </a:accent2>
        <a:accent3>
          <a:srgbClr val="B7CBD5"/>
        </a:accent3>
        <a:accent4>
          <a:srgbClr val="000000"/>
        </a:accent4>
        <a:accent5>
          <a:srgbClr val="FFE2AA"/>
        </a:accent5>
        <a:accent6>
          <a:srgbClr val="A54937"/>
        </a:accent6>
        <a:hlink>
          <a:srgbClr val="99CC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Binary Decision Diagrams 8">
        <a:dk1>
          <a:srgbClr val="598600"/>
        </a:dk1>
        <a:lt1>
          <a:srgbClr val="FFFFFF"/>
        </a:lt1>
        <a:dk2>
          <a:srgbClr val="336600"/>
        </a:dk2>
        <a:lt2>
          <a:srgbClr val="FFFFFF"/>
        </a:lt2>
        <a:accent1>
          <a:srgbClr val="33CC33"/>
        </a:accent1>
        <a:accent2>
          <a:srgbClr val="99CC00"/>
        </a:accent2>
        <a:accent3>
          <a:srgbClr val="ADB8AA"/>
        </a:accent3>
        <a:accent4>
          <a:srgbClr val="DADADA"/>
        </a:accent4>
        <a:accent5>
          <a:srgbClr val="ADE2AD"/>
        </a:accent5>
        <a:accent6>
          <a:srgbClr val="8AB900"/>
        </a:accent6>
        <a:hlink>
          <a:srgbClr val="FFCC00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Binary Decision Diagrams 9">
        <a:dk1>
          <a:srgbClr val="000000"/>
        </a:dk1>
        <a:lt1>
          <a:srgbClr val="FFFFFF"/>
        </a:lt1>
        <a:dk2>
          <a:srgbClr val="000000"/>
        </a:dk2>
        <a:lt2>
          <a:srgbClr val="DDDDDD"/>
        </a:lt2>
        <a:accent1>
          <a:srgbClr val="A3B2C1"/>
        </a:accent1>
        <a:accent2>
          <a:srgbClr val="CC0000"/>
        </a:accent2>
        <a:accent3>
          <a:srgbClr val="FFFFFF"/>
        </a:accent3>
        <a:accent4>
          <a:srgbClr val="000000"/>
        </a:accent4>
        <a:accent5>
          <a:srgbClr val="CED5DD"/>
        </a:accent5>
        <a:accent6>
          <a:srgbClr val="B90000"/>
        </a:accent6>
        <a:hlink>
          <a:srgbClr val="336699"/>
        </a:hlink>
        <a:folHlink>
          <a:srgbClr val="00336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13624</TotalTime>
  <Words>2202</Words>
  <Application>Microsoft Office PowerPoint</Application>
  <PresentationFormat>全屏显示(4:3)</PresentationFormat>
  <Paragraphs>470</Paragraphs>
  <Slides>34</Slides>
  <Notes>24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34</vt:i4>
      </vt:variant>
    </vt:vector>
  </HeadingPairs>
  <TitlesOfParts>
    <vt:vector size="43" baseType="lpstr">
      <vt:lpstr>Arial Narrow</vt:lpstr>
      <vt:lpstr>Calibri</vt:lpstr>
      <vt:lpstr>Century Gothic</vt:lpstr>
      <vt:lpstr>Courier New</vt:lpstr>
      <vt:lpstr>Times New Roman</vt:lpstr>
      <vt:lpstr>Verdana</vt:lpstr>
      <vt:lpstr>Wingdings</vt:lpstr>
      <vt:lpstr>Binary Decision Diagrams</vt:lpstr>
      <vt:lpstr>2_Binary Decision Diagrams</vt:lpstr>
      <vt:lpstr>22. Virtual Memory: Basics</vt:lpstr>
      <vt:lpstr>Virtual Memory</vt:lpstr>
      <vt:lpstr>Storage Hierarchy</vt:lpstr>
      <vt:lpstr>Memory: the issues(s)</vt:lpstr>
      <vt:lpstr>Memory: Two Issues</vt:lpstr>
      <vt:lpstr>Memory: Two Issues</vt:lpstr>
      <vt:lpstr>Memory: Two Issues</vt:lpstr>
      <vt:lpstr>(Aside: Virtual Memory Alternative)</vt:lpstr>
      <vt:lpstr>Virtual memory</vt:lpstr>
      <vt:lpstr>Virtual Memory</vt:lpstr>
      <vt:lpstr>Basics of Virtual Memory</vt:lpstr>
      <vt:lpstr>Why Virtual Memory?</vt:lpstr>
      <vt:lpstr>Revisit real system view—multitasking</vt:lpstr>
      <vt:lpstr>Managing Virtual Memory—VM </vt:lpstr>
      <vt:lpstr>1. How to achieve transparency &amp; protection?</vt:lpstr>
      <vt:lpstr>1. How to achieve transparency &amp; protection?</vt:lpstr>
      <vt:lpstr>Virtual memory terminology</vt:lpstr>
      <vt:lpstr>1. How to achieve transparency &amp; protection?</vt:lpstr>
      <vt:lpstr>Page Table</vt:lpstr>
      <vt:lpstr>Why pages?</vt:lpstr>
      <vt:lpstr>Virtual memory terminology</vt:lpstr>
      <vt:lpstr>Page table components</vt:lpstr>
      <vt:lpstr>Page table components - Example</vt:lpstr>
      <vt:lpstr>2. How to be not limited by DRAM capacity?</vt:lpstr>
      <vt:lpstr>2. How to be not limited by DRAM capacity?</vt:lpstr>
      <vt:lpstr>Page faults </vt:lpstr>
      <vt:lpstr>How do we find it on disk?</vt:lpstr>
      <vt:lpstr>Page faults </vt:lpstr>
      <vt:lpstr>Class Problem</vt:lpstr>
      <vt:lpstr>Class Problem (continued)</vt:lpstr>
      <vt:lpstr>Class Problem (continued)</vt:lpstr>
      <vt:lpstr>Class Problem (continued)</vt:lpstr>
      <vt:lpstr>Class Problem (continued)</vt:lpstr>
      <vt:lpstr>Class Problem (continued)</vt:lpstr>
    </vt:vector>
  </TitlesOfParts>
  <Company>EECS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370 lecture #1, W05</dc:title>
  <dc:subject>Course Overview</dc:subject>
  <dc:creator>Marios Papaefthymiou</dc:creator>
  <cp:lastModifiedBy>botao</cp:lastModifiedBy>
  <cp:revision>396</cp:revision>
  <cp:lastPrinted>2019-06-17T01:52:31Z</cp:lastPrinted>
  <dcterms:created xsi:type="dcterms:W3CDTF">2000-12-30T19:45:20Z</dcterms:created>
  <dcterms:modified xsi:type="dcterms:W3CDTF">2020-11-23T05:52:13Z</dcterms:modified>
</cp:coreProperties>
</file>